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48" r:id="rId1"/>
  </p:sldMasterIdLst>
  <p:notesMasterIdLst>
    <p:notesMasterId r:id="rId71"/>
  </p:notesMasterIdLst>
  <p:sldIdLst>
    <p:sldId id="370" r:id="rId2"/>
    <p:sldId id="372" r:id="rId3"/>
    <p:sldId id="257" r:id="rId4"/>
    <p:sldId id="256" r:id="rId5"/>
    <p:sldId id="389" r:id="rId6"/>
    <p:sldId id="429" r:id="rId7"/>
    <p:sldId id="430" r:id="rId8"/>
    <p:sldId id="428" r:id="rId9"/>
    <p:sldId id="293" r:id="rId10"/>
    <p:sldId id="258" r:id="rId11"/>
    <p:sldId id="431" r:id="rId12"/>
    <p:sldId id="390" r:id="rId13"/>
    <p:sldId id="374" r:id="rId14"/>
    <p:sldId id="262" r:id="rId15"/>
    <p:sldId id="297" r:id="rId16"/>
    <p:sldId id="300" r:id="rId17"/>
    <p:sldId id="354" r:id="rId18"/>
    <p:sldId id="422" r:id="rId19"/>
    <p:sldId id="363" r:id="rId20"/>
    <p:sldId id="434" r:id="rId21"/>
    <p:sldId id="392" r:id="rId22"/>
    <p:sldId id="393" r:id="rId23"/>
    <p:sldId id="394" r:id="rId24"/>
    <p:sldId id="375" r:id="rId25"/>
    <p:sldId id="306" r:id="rId26"/>
    <p:sldId id="366" r:id="rId27"/>
    <p:sldId id="395" r:id="rId28"/>
    <p:sldId id="367" r:id="rId29"/>
    <p:sldId id="423" r:id="rId30"/>
    <p:sldId id="310" r:id="rId31"/>
    <p:sldId id="435" r:id="rId32"/>
    <p:sldId id="399" r:id="rId33"/>
    <p:sldId id="398" r:id="rId34"/>
    <p:sldId id="400" r:id="rId35"/>
    <p:sldId id="378" r:id="rId36"/>
    <p:sldId id="312" r:id="rId37"/>
    <p:sldId id="299" r:id="rId38"/>
    <p:sldId id="401" r:id="rId39"/>
    <p:sldId id="314" r:id="rId40"/>
    <p:sldId id="427" r:id="rId41"/>
    <p:sldId id="403" r:id="rId42"/>
    <p:sldId id="404" r:id="rId43"/>
    <p:sldId id="405" r:id="rId44"/>
    <p:sldId id="406" r:id="rId45"/>
    <p:sldId id="407" r:id="rId46"/>
    <p:sldId id="379" r:id="rId47"/>
    <p:sldId id="319" r:id="rId48"/>
    <p:sldId id="316" r:id="rId49"/>
    <p:sldId id="408" r:id="rId50"/>
    <p:sldId id="409" r:id="rId51"/>
    <p:sldId id="425" r:id="rId52"/>
    <p:sldId id="411" r:id="rId53"/>
    <p:sldId id="412" r:id="rId54"/>
    <p:sldId id="413" r:id="rId55"/>
    <p:sldId id="432" r:id="rId56"/>
    <p:sldId id="433" r:id="rId57"/>
    <p:sldId id="380" r:id="rId58"/>
    <p:sldId id="326" r:id="rId59"/>
    <p:sldId id="327" r:id="rId60"/>
    <p:sldId id="416" r:id="rId61"/>
    <p:sldId id="417" r:id="rId62"/>
    <p:sldId id="426" r:id="rId63"/>
    <p:sldId id="418" r:id="rId64"/>
    <p:sldId id="419" r:id="rId65"/>
    <p:sldId id="421" r:id="rId66"/>
    <p:sldId id="420" r:id="rId67"/>
    <p:sldId id="415" r:id="rId68"/>
    <p:sldId id="381" r:id="rId69"/>
    <p:sldId id="289" r:id="rId70"/>
  </p:sldIdLst>
  <p:sldSz cx="7772400" cy="10058400"/>
  <p:notesSz cx="10058400" cy="7772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81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41" autoAdjust="0"/>
    <p:restoredTop sz="94610"/>
  </p:normalViewPr>
  <p:slideViewPr>
    <p:cSldViewPr snapToGrid="0" snapToObjects="1">
      <p:cViewPr varScale="1">
        <p:scale>
          <a:sx n="41" d="100"/>
          <a:sy n="41" d="100"/>
        </p:scale>
        <p:origin x="1014" y="2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4335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98AD72-3B28-BAAC-2043-47464668DE1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B78996-00B9-9E5F-FBA0-C3392F1294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371D9E-557E-4F45-8F83-B0CB633F2B3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564F3A9-95F6-EB82-A631-D7E8004E23C3}"/>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8873475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918CAF-4196-EFB0-533D-15AC8F4E847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56ECD8-8850-15D4-F16B-5ED527FEA4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243B4A-CA72-D421-79FA-3AA2734950E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990D7BA-D258-22ED-0592-761A6518234E}"/>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2067327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7475C7-A978-D159-85EF-75729A389F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035283-75CC-80BA-4693-840B4475AD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A14920-6170-6FEE-D6EE-A30A06FD412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100E78F-7B0B-2478-EE39-6FF0BE26B76A}"/>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28405058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88DFD8-C562-5EBA-AEB0-D2EC225CF1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20717F-053C-1219-6872-C23A66292D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5F3A3A-5658-7B66-3199-C53F73A6DF7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6E3ED36-8600-D1C4-675F-51B452747973}"/>
              </a:ext>
            </a:extLst>
          </p:cNvPr>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7801359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129E9-E1EB-32E3-ECF2-F979D554F9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BBC8AF-007D-532B-1022-7E717913D95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C950F1-791A-8A35-0CBD-4D1AB922CC2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C4590B5-97FB-3DE8-B3FD-F4189C74BB2C}"/>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29230824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5145E-C711-0A03-8BD0-592DF69305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178459-2937-FB09-D465-7AC7B41C10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2879A0-C05F-8B74-E302-63BD17999F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7782AD5-3DB3-E12C-69B6-4B862127CBE5}"/>
              </a:ext>
            </a:extLst>
          </p:cNvPr>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35748829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191B0-B291-A298-C543-7AEBB30108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4E5CB1-298F-D77B-54DF-80A11F492E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38A2A2-4ABC-1C14-CD51-BC97992FB40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8212DC9-ABC5-4F8F-9D15-D1BCFA57C0F0}"/>
              </a:ext>
            </a:extLst>
          </p:cNvPr>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3124559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E1E3DD-6636-5B94-56B1-1E82BE4B9F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F0677D-115F-086C-28C3-0E3B7181B5E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3B380F-F673-4F8D-6344-AB2731A6D6B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C8DE6CB-9E91-B5F8-D7DB-480AFDBD1CB5}"/>
              </a:ext>
            </a:extLst>
          </p:cNvPr>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26368435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B935D2-0079-AA00-976B-D2A0CC98F2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05C4C4-6A5C-F681-98E1-5A6062BBBB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2DF266-B84D-7468-B19B-87D3229BEE2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540C333-795B-5A27-E2B0-3FEC1E075715}"/>
              </a:ext>
            </a:extLst>
          </p:cNvPr>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3426177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2D988-7EEF-D3CB-054F-FC9E0F0F3F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ADBAF9-2A3D-FEC0-AE40-4F1E6F17E6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ACBC8A-7DCF-B653-5B9C-9544A43B86D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5B33385-9D08-65BD-5D55-7FE2582109E5}"/>
              </a:ext>
            </a:extLst>
          </p:cNvPr>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2942282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1E91EB-4CD2-AB37-B811-5095FE04AA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78FBE1-9FD8-B4C5-AFEB-30C333FB15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C601E9-41B9-DD51-3998-2CB6545F630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4E98CAD-9E3C-A1D5-608A-8BEF1094AAD2}"/>
              </a:ext>
            </a:extLst>
          </p:cNvPr>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36955915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582A18-AA2A-2546-D871-2D2E42DFD8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1D0835-ECCE-37F2-77B5-F7B57A1386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AC96E4-BE08-294C-BA36-E4AEF719855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0E0528C-C738-7DA7-3F93-378DDE216B08}"/>
              </a:ext>
            </a:extLst>
          </p:cNvPr>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22192998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4814CA-CC62-F78E-053F-D09EB3C624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1E4DEF-6A97-DD46-B6EC-C6AA91BE1A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2C126A6-6A0E-233F-81BC-03CE060F57B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12E11B6-DC64-3A93-720A-766BA5C59786}"/>
              </a:ext>
            </a:extLst>
          </p:cNvPr>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39817446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340CB0-F93F-5641-42B2-18C7B288A7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3EC806-82BC-601D-F32A-5C89BFB701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A0D1D2-EFD7-4880-4F4C-D120CC2CC9F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35E38CB-0522-F488-E38B-EABC2391BB1F}"/>
              </a:ext>
            </a:extLst>
          </p:cNvPr>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32211452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0C77C8-0D50-B1C8-276D-5B228D37553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6F9790-0C0D-4AA6-B225-134B163807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5B4BF2-F5D9-212C-2FE6-BF2122B27A2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1461C30-C1E4-A121-1F30-A93721784165}"/>
              </a:ext>
            </a:extLst>
          </p:cNvPr>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40436727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0732DF-AC81-C2FB-3CF3-DCBDBAA75AE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BB0EAE-ABA5-A47E-3311-4D7759C35B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F00DEE-CC9E-A845-A58F-8391145B08C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8AC28D-5E40-B77F-DE17-93300B9999D2}"/>
              </a:ext>
            </a:extLst>
          </p:cNvPr>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1895487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1C6F8-D9E4-D393-3EBC-A51D9CF1AD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399CAB-3C70-46C3-6EDD-E01D20BCF1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1E1638F-C403-BFD3-1B72-5F4675710CF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02CAA30-953D-8806-DB28-DDAACC03ABE2}"/>
              </a:ext>
            </a:extLst>
          </p:cNvPr>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25222914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B16D2A-83CB-A3D3-ADAD-2D8B3AF4BE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BC9B3B-C855-1B06-712F-7D4B5847B8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92118B-29A4-DDC6-DE3A-73DD79493A1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6D01255-3394-6841-76EE-F89379E40A23}"/>
              </a:ext>
            </a:extLst>
          </p:cNvPr>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22355640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82F589-9C8C-5EDA-22A6-3F479594FD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466B1C-89A4-81D9-A0AF-970FD8D98A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36A251-F97B-42EF-21D3-5D8B2D09BAC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C352E5A-1FFA-FD9D-7352-8391896E0F82}"/>
              </a:ext>
            </a:extLst>
          </p:cNvPr>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28425873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64083-A0C2-7FEF-F174-C78751326F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7AA655-2D74-C386-7E58-CDEFBAF1D3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CB2D51-E7AA-D34D-F7B5-F33DD883FD9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1B7DF85-4E34-F203-73C5-CC5BC3259A3F}"/>
              </a:ext>
            </a:extLst>
          </p:cNvPr>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42477614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44F092-E333-530C-93B3-79F7B4EBBD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3A320C-8F9B-2ABE-A803-91E72CF6B0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BCDFB8-71A3-10C3-C21D-034B4F5C9E0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5C6FFAE-6A7B-B297-2C67-A63EDFDD7F00}"/>
              </a:ext>
            </a:extLst>
          </p:cNvPr>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8482615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208B3F-8084-F268-AE27-17294FBFBC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6007FD5-A51B-39B3-B646-CD53D38452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73632E-CDCC-270B-07DA-A89F19BB060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070516D-EE94-332E-E528-FD8FBC721CC8}"/>
              </a:ext>
            </a:extLst>
          </p:cNvPr>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30039157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E8520-E04C-2863-1829-D982CC9AE8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3BE36D-7963-6EE1-032C-1A95169AF5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913EDE4-D64D-F5C7-2E4C-615F4410C0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2EBC581-A06E-397E-3BD7-45BC0711CB3F}"/>
              </a:ext>
            </a:extLst>
          </p:cNvPr>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23702952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267B00-F579-B16C-476D-14C956DCF0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4D8D0D-4CD8-E8AA-E072-02EB21BE3D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229470-F526-D6FC-D8E5-7F7978222F1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D5B033-42A4-BDE9-0632-2D7EFDAD25C7}"/>
              </a:ext>
            </a:extLst>
          </p:cNvPr>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530830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53E5B-10BA-B7CF-C468-9BC2A9E721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C6B3DD5-AD60-B4BF-8996-F6027ED975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122C03-EAE5-5168-6476-FC348B2FC6B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5DEA914-8A27-D74C-AD09-B9A626C5155B}"/>
              </a:ext>
            </a:extLst>
          </p:cNvPr>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21456235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F30DA-65E5-99E0-6047-691588A9F5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BEC884A-B045-BF86-E09F-D9A83CF05A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009A07-34CE-5F7A-320F-8484B2B3524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5F4CFB0-B297-6B13-B64A-534E2A17E57A}"/>
              </a:ext>
            </a:extLst>
          </p:cNvPr>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92859764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BF51CE-43D5-72E2-04A7-7555FB983E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94B9F6-67AE-F054-C897-8D8F1F09344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7E86CD-00A7-8A6D-344D-790E6F240AB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D8A494B-7F4A-276E-2314-D0B555777C09}"/>
              </a:ext>
            </a:extLst>
          </p:cNvPr>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804489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0D44EC-8A53-B628-6D24-E9D4A0FA3E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57CF76-5985-B801-59E1-4525EC8347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2D75E4-D3DD-05E7-D640-655B9ECE79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EB95753-F178-CB74-2AC0-F6E438764B5B}"/>
              </a:ext>
            </a:extLst>
          </p:cNvPr>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31144862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CCC9CE-2225-A315-B1EA-CB52022274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BB4908-A517-8633-C4EF-F33FD3FA16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4A9863-2779-2893-505E-4684F2A9C9E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5429F84-3FFF-88D5-F105-63B0462D7261}"/>
              </a:ext>
            </a:extLst>
          </p:cNvPr>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24990668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8637B0-9A71-070D-F1CF-6C913716FD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E731E3-70DA-0C94-0B9C-73622B67CA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4C5F8A-4715-8A95-95A6-AF17788FC34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AB6F432-0A8B-CF7B-4DEC-4750FA430BF4}"/>
              </a:ext>
            </a:extLst>
          </p:cNvPr>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5889722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C943FF-1131-2A0B-5C34-E6046C7871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A09EC9-D311-A2A9-9F1F-7C7E0DB735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A27932-32BA-1802-F879-3128D8784F0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45E1C45-A9D5-89F9-E722-163D31403E12}"/>
              </a:ext>
            </a:extLst>
          </p:cNvPr>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28895920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D5BB4C-6310-FED2-3CDE-5C2E487B26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098B6B-9F08-A0B7-3B1E-474815C8A7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00DC7E-7B0C-84E0-AB3F-7794702B0F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6E244CE-9E70-DF4F-2BC6-7DCDEBAA3F66}"/>
              </a:ext>
            </a:extLst>
          </p:cNvPr>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363593236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76B8A3-2EEA-6CC2-B64E-63F788518CC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CEBCA2-D54E-A1E2-C471-90A1E73829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F9C898-BB11-E220-7101-36CD1FF8F98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3A618A7-FF63-DF40-A6DC-ECEFB8C7FF01}"/>
              </a:ext>
            </a:extLst>
          </p:cNvPr>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24782520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5013CC-36C7-469E-2470-B9984037F1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D2F74C-DA1F-E9CC-4622-144385FE69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7A150A-4368-BEAD-5F23-3E3D1653FCB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3F4C364-5D76-BEC2-823F-357E11071412}"/>
              </a:ext>
            </a:extLst>
          </p:cNvPr>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25528491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83EA06-7A06-F4CD-0343-48EE93DA0E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119F91-6D10-EC34-E2F5-C091FC8486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D5868C-A59B-EA2D-58A4-88FB1D1263A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AA8050F-84B1-B486-429F-0191E9233364}"/>
              </a:ext>
            </a:extLst>
          </p:cNvPr>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282720777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BE7FF9-4051-6BB6-140C-5BACE6AB68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C7E712-E8E3-3087-7506-D841BAF499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94888C-FC89-2729-2A2B-CC699B0253A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89278AF-8A4C-68B9-2675-F4AD2FB5A8D9}"/>
              </a:ext>
            </a:extLst>
          </p:cNvPr>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329739706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BB6DF5-5D9A-EB44-906C-F32B69EAC5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825A35-003A-6220-80E1-D70E8CE0F3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324405-5E39-F08A-2547-8501FAABCF6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3BB2FC3-526A-873D-D9FF-9D663CE95AE4}"/>
              </a:ext>
            </a:extLst>
          </p:cNvPr>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3107591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37FE88-F4D8-5DFC-A047-18FDA960BE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A9668D-8298-4066-01AB-B48EF7C475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40E005D-4678-E089-D899-AA53C4DD060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79F065B-D2AA-970D-EA95-A6B7CFC6CBD0}"/>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42266976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C0BCF5-AA6D-84A2-BDED-4C30EAAF3B0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44B60F-87A0-F399-1D87-6E39E0ACA4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4C1388-5806-697F-CB85-70C91793060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69D7099-7C2A-34D7-BBEF-D442B6E7CD6D}"/>
              </a:ext>
            </a:extLst>
          </p:cNvPr>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240145418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70A3F-86A5-A9AD-E906-6B8BFD1D66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A320C3-BE04-23E3-BE51-9D6AAED944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04F3CA-6CC3-946D-9CE6-60A2FFDDBB0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2B5A768-10E0-67C9-0A34-8A9D6E7CAF5C}"/>
              </a:ext>
            </a:extLst>
          </p:cNvPr>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82615318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E37141-AA44-CF11-9704-58638A155A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E47FDF-18B5-631A-F843-424C96B383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BFBE07F-55D4-C05C-A769-188C8038300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D47C3FC-90B4-6631-7DE8-438C1A37E735}"/>
              </a:ext>
            </a:extLst>
          </p:cNvPr>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228959054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35523F-1476-7680-98DD-F1A445F590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ADBC76E-D5A1-E060-C888-340CC907DB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4AAC9D-5D77-DBDC-6674-49C557626A4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E09C618-0D1D-FB33-E45F-8A7F0D6557EA}"/>
              </a:ext>
            </a:extLst>
          </p:cNvPr>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243336718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E91034-B771-5F94-BB37-7FAF6B0959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B1E06D1-C8D4-C2A7-9470-4AB4043F1D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45BAAA-4B48-6767-952D-8B22DE6D75D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8500C64-69E5-D3A3-1B7D-4E77718B16BD}"/>
              </a:ext>
            </a:extLst>
          </p:cNvPr>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325887899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A31D3D-0A06-6EBC-CD7D-983E756EF2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8DE206-0FB4-FEAF-6A61-03AF6F4087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10B23B-4374-C60F-629C-545BA0050D6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BBFC7A5-1CAE-3166-32F1-E274E92C8DE5}"/>
              </a:ext>
            </a:extLst>
          </p:cNvPr>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172862129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056416-5FAA-601A-9671-6EE1D11E68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0A9C3B-B1E9-00CA-2BE6-F9C51C9694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3C2D6D-43BC-A7D0-97D5-E00DC16DFE0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263D9E1-51D0-6705-6D84-B8EAA7AB268F}"/>
              </a:ext>
            </a:extLst>
          </p:cNvPr>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77242472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D8B5DC-AA9E-7654-0452-7A28786E9B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1133B5-D3E8-5AB1-88D9-C01959C6FC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1EB71D-D761-5EFF-3AA4-A010189FBCA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5D056D-670E-F5FF-C162-B7DF74FC37DB}"/>
              </a:ext>
            </a:extLst>
          </p:cNvPr>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266816835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05ABB-5AEE-DDB1-8852-62C44218C7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874E44-82CC-7F3B-4D4B-2214FF715A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7C595E-4BAC-71D4-E21F-AAB37A924FB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2D4D5BC-F70A-FAAC-1C18-2E3E361209CC}"/>
              </a:ext>
            </a:extLst>
          </p:cNvPr>
          <p:cNvSpPr>
            <a:spLocks noGrp="1"/>
          </p:cNvSpPr>
          <p:nvPr>
            <p:ph type="sldNum" sz="quarter" idx="10"/>
          </p:nvPr>
        </p:nvSpPr>
        <p:spPr/>
        <p:txBody>
          <a:bodyPr/>
          <a:lstStyle/>
          <a:p>
            <a:fld id="{F7021451-1387-4CA6-816F-3879F97B5CBC}" type="slidenum">
              <a:rPr lang="en-US"/>
              <a:t>63</a:t>
            </a:fld>
            <a:endParaRPr lang="en-US"/>
          </a:p>
        </p:txBody>
      </p:sp>
    </p:spTree>
    <p:extLst>
      <p:ext uri="{BB962C8B-B14F-4D97-AF65-F5344CB8AC3E}">
        <p14:creationId xmlns:p14="http://schemas.microsoft.com/office/powerpoint/2010/main" val="340073429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9EB2F0-7483-2FCA-4EA0-C093CFF796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84A29F-D6BF-DE40-3A8E-3B9DC18EDC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544472-DF14-06BE-05EB-6DE90E659FC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61B167F-9270-5777-65B3-0BD9BD889804}"/>
              </a:ext>
            </a:extLst>
          </p:cNvPr>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25641518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5145E-C711-0A03-8BD0-592DF69305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178459-2937-FB09-D465-7AC7B41C10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2879A0-C05F-8B74-E302-63BD17999F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7782AD5-3DB3-E12C-69B6-4B862127CBE5}"/>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57488294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BF002F-6370-2DB9-90AD-63F9490486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92CAA2-DB95-FE62-0A12-AD28EFAACD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E4FECF-E1AF-14CB-AD3C-C00890BEECD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3AD9367-9D23-2226-BD94-F11508030120}"/>
              </a:ext>
            </a:extLst>
          </p:cNvPr>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172748571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56702-C8AC-F660-B9BD-FE4ED66E07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D808B8-2EA9-5DE6-21A8-1484781354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330E7D-0C9C-008B-1DF5-A37B0163FC4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2A8E821-C457-19BB-8B66-DC2550800EEF}"/>
              </a:ext>
            </a:extLst>
          </p:cNvPr>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337899845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2DF6D4-0EFC-C84A-4CDE-3FFB6D8CB8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ACBC04-9FC9-6B8F-6B80-EB81E2D6AD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1E36AE-1204-B741-4573-00CF189DF20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5707722-52D0-C32F-B127-A9B0033C0788}"/>
              </a:ext>
            </a:extLst>
          </p:cNvPr>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292135584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432DF6-9675-0FC8-53DB-5B75640F9B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593875-B68B-51D0-49D9-B6A98A429F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F0C940-2A3C-5F97-03DA-0FACE8E4D5B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E3B2CF9-B0B6-4128-FFED-03FC225FEBF2}"/>
              </a:ext>
            </a:extLst>
          </p:cNvPr>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297353198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7B1857-DE87-D0A8-81A0-5EED90F37B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A5B748-2DC8-065A-B45B-B6406411E3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A1C1CB-0BCF-9098-1F46-897E95B4488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316C19A-9AA1-73C7-4CE5-199553B059EC}"/>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8807850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FCB4EE-F111-6903-8DC2-C7B844C8B2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B94974-1F89-AF8B-3100-52110F4237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DDE29A-9E18-4F2F-417A-4D8D6C7E049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A79B2D9-8B75-11BB-6D17-CA73E54175D9}"/>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4265345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BC257F-F688-440B-D8A5-4E2648FF12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29F11C-4031-2DE0-1E9D-BE5148A7BA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D750CB-BBA2-9715-FFFF-3A0F5D8C51A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D11B5AD-9675-3C05-D660-EC0027AEA4D1}"/>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828270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4.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4.png"/><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4.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3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4.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5.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4.png"/><Relationship Id="rId4" Type="http://schemas.openxmlformats.org/officeDocument/2006/relationships/image" Target="../media/image11.png"/></Relationships>
</file>

<file path=ppt/slides/_rels/slide4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5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4.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5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5.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6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2.png"/><Relationship Id="rId2" Type="http://schemas.openxmlformats.org/officeDocument/2006/relationships/notesSlide" Target="../notesSlides/notesSlide64.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6.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3">
            <a:extLst>
              <a:ext uri="{FF2B5EF4-FFF2-40B4-BE49-F238E27FC236}">
                <a16:creationId xmlns:a16="http://schemas.microsoft.com/office/drawing/2014/main" id="{6E345C33-86F6-411F-EF37-806ED7425552}"/>
              </a:ext>
            </a:extLst>
          </p:cNvPr>
          <p:cNvPicPr>
            <a:picLocks noChangeAspect="1"/>
          </p:cNvPicPr>
          <p:nvPr/>
        </p:nvPicPr>
        <p:blipFill>
          <a:blip r:embed="rId3"/>
          <a:srcRect b="47512"/>
          <a:stretch>
            <a:fillRect/>
          </a:stretch>
        </p:blipFill>
        <p:spPr>
          <a:xfrm>
            <a:off x="11167" y="4251442"/>
            <a:ext cx="7761233" cy="3960166"/>
          </a:xfrm>
          <a:prstGeom prst="rect">
            <a:avLst/>
          </a:prstGeom>
        </p:spPr>
      </p:pic>
      <p:pic>
        <p:nvPicPr>
          <p:cNvPr id="3" name="Image 1" descr="preencoded.png"/>
          <p:cNvPicPr>
            <a:picLocks noChangeAspect="1"/>
          </p:cNvPicPr>
          <p:nvPr/>
        </p:nvPicPr>
        <p:blipFill>
          <a:blip r:embed="rId4"/>
          <a:stretch>
            <a:fillRect/>
          </a:stretch>
        </p:blipFill>
        <p:spPr>
          <a:xfrm>
            <a:off x="0" y="1145248"/>
            <a:ext cx="5010150" cy="3124200"/>
          </a:xfrm>
          <a:prstGeom prst="rect">
            <a:avLst/>
          </a:prstGeom>
        </p:spPr>
      </p:pic>
      <p:pic>
        <p:nvPicPr>
          <p:cNvPr id="4" name="Image 2" descr="preencoded.png"/>
          <p:cNvPicPr>
            <a:picLocks noChangeAspect="1"/>
          </p:cNvPicPr>
          <p:nvPr/>
        </p:nvPicPr>
        <p:blipFill>
          <a:blip r:embed="rId5"/>
          <a:stretch>
            <a:fillRect/>
          </a:stretch>
        </p:blipFill>
        <p:spPr>
          <a:xfrm>
            <a:off x="3678050" y="1128112"/>
            <a:ext cx="1343025" cy="1343025"/>
          </a:xfrm>
          <a:prstGeom prst="rect">
            <a:avLst/>
          </a:prstGeom>
        </p:spPr>
      </p:pic>
      <p:pic>
        <p:nvPicPr>
          <p:cNvPr id="6" name="Image 4" descr="preencoded.png"/>
          <p:cNvPicPr>
            <a:picLocks noChangeAspect="1"/>
          </p:cNvPicPr>
          <p:nvPr/>
        </p:nvPicPr>
        <p:blipFill>
          <a:blip r:embed="rId6"/>
          <a:stretch>
            <a:fillRect/>
          </a:stretch>
        </p:blipFill>
        <p:spPr>
          <a:xfrm>
            <a:off x="4862751" y="6588008"/>
            <a:ext cx="1752600" cy="1752600"/>
          </a:xfrm>
          <a:prstGeom prst="rect">
            <a:avLst/>
          </a:prstGeom>
        </p:spPr>
      </p:pic>
      <p:pic>
        <p:nvPicPr>
          <p:cNvPr id="7" name="Image 5" descr="preencoded.png"/>
          <p:cNvPicPr>
            <a:picLocks noChangeAspect="1"/>
          </p:cNvPicPr>
          <p:nvPr/>
        </p:nvPicPr>
        <p:blipFill>
          <a:blip r:embed="rId7"/>
          <a:stretch>
            <a:fillRect/>
          </a:stretch>
        </p:blipFill>
        <p:spPr>
          <a:xfrm>
            <a:off x="6607635" y="6575308"/>
            <a:ext cx="1171575" cy="1752600"/>
          </a:xfrm>
          <a:prstGeom prst="rect">
            <a:avLst/>
          </a:prstGeom>
        </p:spPr>
      </p:pic>
      <p:pic>
        <p:nvPicPr>
          <p:cNvPr id="8" name="Image 6" descr="preencoded.png"/>
          <p:cNvPicPr>
            <a:picLocks noChangeAspect="1"/>
          </p:cNvPicPr>
          <p:nvPr/>
        </p:nvPicPr>
        <p:blipFill>
          <a:blip r:embed="rId8"/>
          <a:stretch>
            <a:fillRect/>
          </a:stretch>
        </p:blipFill>
        <p:spPr>
          <a:xfrm>
            <a:off x="551487" y="9286170"/>
            <a:ext cx="6652174" cy="190500"/>
          </a:xfrm>
          <a:prstGeom prst="rect">
            <a:avLst/>
          </a:prstGeom>
        </p:spPr>
      </p:pic>
      <p:sp>
        <p:nvSpPr>
          <p:cNvPr id="9" name="Text 0"/>
          <p:cNvSpPr/>
          <p:nvPr/>
        </p:nvSpPr>
        <p:spPr>
          <a:xfrm>
            <a:off x="589348" y="1530953"/>
            <a:ext cx="3429000" cy="2158651"/>
          </a:xfrm>
          <a:prstGeom prst="rect">
            <a:avLst/>
          </a:prstGeom>
          <a:noFill/>
          <a:ln/>
        </p:spPr>
        <p:txBody>
          <a:bodyPr wrap="square" lIns="0" tIns="0" rIns="0" bIns="0" rtlCol="0" anchor="ctr"/>
          <a:lstStyle/>
          <a:p>
            <a:pPr marL="0" indent="0" algn="l">
              <a:lnSpc>
                <a:spcPts val="5500"/>
              </a:lnSpc>
              <a:buNone/>
            </a:pPr>
            <a:r>
              <a:rPr lang="en-US" sz="3600" b="1" dirty="0">
                <a:solidFill>
                  <a:srgbClr val="FFFFFF"/>
                </a:solidFill>
                <a:latin typeface="Titillium Web" panose="00000500000000000000" pitchFamily="2" charset="0"/>
                <a:ea typeface="Arimo" pitchFamily="34" charset="-122"/>
                <a:cs typeface="Arimo" pitchFamily="34" charset="-120"/>
              </a:rPr>
              <a:t>GROWTH </a:t>
            </a:r>
          </a:p>
          <a:p>
            <a:pPr marL="0" indent="0" algn="l">
              <a:lnSpc>
                <a:spcPts val="5500"/>
              </a:lnSpc>
              <a:buNone/>
            </a:pPr>
            <a:r>
              <a:rPr lang="en-US" sz="3600" b="1" dirty="0">
                <a:solidFill>
                  <a:srgbClr val="FFFFFF"/>
                </a:solidFill>
                <a:latin typeface="Titillium Web" panose="00000500000000000000" pitchFamily="2" charset="0"/>
                <a:ea typeface="Arimo" pitchFamily="34" charset="-122"/>
                <a:cs typeface="Arimo" pitchFamily="34" charset="-120"/>
              </a:rPr>
              <a:t>PLAN</a:t>
            </a:r>
          </a:p>
          <a:p>
            <a:pPr marL="0" indent="0" algn="l">
              <a:lnSpc>
                <a:spcPts val="5500"/>
              </a:lnSpc>
              <a:buNone/>
            </a:pPr>
            <a:r>
              <a:rPr lang="en-US" sz="3600" b="1" dirty="0">
                <a:solidFill>
                  <a:srgbClr val="FFFFFF"/>
                </a:solidFill>
                <a:latin typeface="Titillium Web" panose="00000500000000000000" pitchFamily="2" charset="0"/>
                <a:ea typeface="Arimo" pitchFamily="34" charset="-122"/>
                <a:cs typeface="Arimo" pitchFamily="34" charset="-120"/>
              </a:rPr>
              <a:t>REPORT</a:t>
            </a:r>
          </a:p>
        </p:txBody>
      </p:sp>
      <p:sp>
        <p:nvSpPr>
          <p:cNvPr id="10" name="Text 1"/>
          <p:cNvSpPr/>
          <p:nvPr/>
        </p:nvSpPr>
        <p:spPr>
          <a:xfrm>
            <a:off x="586267" y="3215135"/>
            <a:ext cx="3362325" cy="228600"/>
          </a:xfrm>
          <a:prstGeom prst="rect">
            <a:avLst/>
          </a:prstGeom>
          <a:noFill/>
          <a:ln/>
        </p:spPr>
        <p:txBody>
          <a:bodyPr wrap="square" lIns="0" tIns="0" rIns="0" bIns="0" rtlCol="0" anchor="ctr"/>
          <a:lstStyle/>
          <a:p>
            <a:pPr marL="0" indent="0" algn="l">
              <a:lnSpc>
                <a:spcPct val="99141"/>
              </a:lnSpc>
              <a:buNone/>
            </a:pPr>
            <a:r>
              <a:rPr lang="en-US" sz="1200" dirty="0">
                <a:solidFill>
                  <a:srgbClr val="17630E"/>
                </a:solidFill>
                <a:latin typeface="Arimo" pitchFamily="34" charset="0"/>
                <a:ea typeface="Arimo" pitchFamily="34" charset="-122"/>
                <a:cs typeface="Arimo" pitchFamily="34" charset="-120"/>
              </a:rPr>
              <a:t>.</a:t>
            </a:r>
            <a:endParaRPr lang="en-US" sz="1200" dirty="0"/>
          </a:p>
        </p:txBody>
      </p:sp>
      <p:sp>
        <p:nvSpPr>
          <p:cNvPr id="11" name="Text 2"/>
          <p:cNvSpPr/>
          <p:nvPr/>
        </p:nvSpPr>
        <p:spPr>
          <a:xfrm>
            <a:off x="594654" y="432399"/>
            <a:ext cx="1952625" cy="285750"/>
          </a:xfrm>
          <a:prstGeom prst="rect">
            <a:avLst/>
          </a:prstGeom>
          <a:noFill/>
          <a:ln/>
        </p:spPr>
        <p:txBody>
          <a:bodyPr wrap="square" lIns="0" tIns="0" rIns="0" bIns="0" rtlCol="0" anchor="ctr"/>
          <a:lstStyle/>
          <a:p>
            <a:pPr marL="0" indent="0" algn="l">
              <a:lnSpc>
                <a:spcPct val="66563"/>
              </a:lnSpc>
              <a:buNone/>
            </a:pPr>
            <a:endParaRPr lang="en-US" sz="2250" dirty="0"/>
          </a:p>
        </p:txBody>
      </p:sp>
      <p:sp>
        <p:nvSpPr>
          <p:cNvPr id="12" name="Text 3"/>
          <p:cNvSpPr/>
          <p:nvPr/>
        </p:nvSpPr>
        <p:spPr>
          <a:xfrm>
            <a:off x="5517813" y="2457583"/>
            <a:ext cx="1876425" cy="1476375"/>
          </a:xfrm>
          <a:prstGeom prst="rect">
            <a:avLst/>
          </a:prstGeom>
          <a:noFill/>
          <a:ln/>
        </p:spPr>
        <p:txBody>
          <a:bodyPr wrap="square" lIns="0" tIns="0" rIns="0" bIns="0" rtlCol="0" anchor="ctr"/>
          <a:lstStyle/>
          <a:p>
            <a:pPr marL="0" indent="0" algn="l">
              <a:lnSpc>
                <a:spcPct val="91365"/>
              </a:lnSpc>
              <a:buNone/>
            </a:pPr>
            <a:r>
              <a:rPr lang="en-US" sz="1200" b="1" dirty="0">
                <a:solidFill>
                  <a:srgbClr val="000000"/>
                </a:solidFill>
                <a:latin typeface="Titillium Web" panose="00000500000000000000" pitchFamily="2" charset="0"/>
                <a:ea typeface="Arimo" pitchFamily="34" charset="-122"/>
              </a:rPr>
              <a:t>IMPILO UYAZENZELA GENERAL TRADING AND PROJECTS</a:t>
            </a:r>
          </a:p>
          <a:p>
            <a:pPr marL="0" indent="0" algn="l">
              <a:lnSpc>
                <a:spcPct val="91365"/>
              </a:lnSpc>
              <a:buNone/>
            </a:pPr>
            <a:r>
              <a:rPr lang="en-US" sz="1200" dirty="0">
                <a:solidFill>
                  <a:srgbClr val="000000"/>
                </a:solidFill>
                <a:latin typeface="Titillium Web" panose="00000500000000000000" pitchFamily="2" charset="0"/>
                <a:ea typeface="Arimo" pitchFamily="34" charset="-122"/>
              </a:rPr>
              <a:t> </a:t>
            </a:r>
          </a:p>
          <a:p>
            <a:pPr>
              <a:lnSpc>
                <a:spcPct val="91365"/>
              </a:lnSpc>
            </a:pPr>
            <a:r>
              <a:rPr lang="en-US" sz="1200" dirty="0">
                <a:solidFill>
                  <a:srgbClr val="000000"/>
                </a:solidFill>
                <a:latin typeface="Arimo" pitchFamily="34" charset="0"/>
                <a:ea typeface="Arimo" pitchFamily="34" charset="-122"/>
                <a:cs typeface="Arimo" pitchFamily="34" charset="-120"/>
              </a:rPr>
              <a:t>6 </a:t>
            </a:r>
            <a:r>
              <a:rPr lang="en-US" sz="1200" dirty="0" err="1">
                <a:solidFill>
                  <a:srgbClr val="000000"/>
                </a:solidFill>
                <a:latin typeface="Arimo" pitchFamily="34" charset="0"/>
                <a:ea typeface="Arimo" pitchFamily="34" charset="-122"/>
                <a:cs typeface="Arimo" pitchFamily="34" charset="-120"/>
              </a:rPr>
              <a:t>Helpmekaar</a:t>
            </a:r>
            <a:r>
              <a:rPr lang="en-US" sz="1200" dirty="0">
                <a:solidFill>
                  <a:srgbClr val="000000"/>
                </a:solidFill>
                <a:latin typeface="Arimo" pitchFamily="34" charset="0"/>
                <a:ea typeface="Arimo" pitchFamily="34" charset="-122"/>
                <a:cs typeface="Arimo" pitchFamily="34" charset="-120"/>
              </a:rPr>
              <a:t> Street</a:t>
            </a:r>
          </a:p>
          <a:p>
            <a:pPr>
              <a:lnSpc>
                <a:spcPct val="91365"/>
              </a:lnSpc>
            </a:pPr>
            <a:r>
              <a:rPr lang="en-US" sz="1200" dirty="0">
                <a:solidFill>
                  <a:srgbClr val="000000"/>
                </a:solidFill>
                <a:latin typeface="Arimo" pitchFamily="34" charset="0"/>
                <a:ea typeface="Arimo" pitchFamily="34" charset="-122"/>
                <a:cs typeface="Arimo" pitchFamily="34" charset="-120"/>
              </a:rPr>
              <a:t>Shirley Park</a:t>
            </a:r>
          </a:p>
          <a:p>
            <a:pPr>
              <a:lnSpc>
                <a:spcPct val="91365"/>
              </a:lnSpc>
            </a:pPr>
            <a:r>
              <a:rPr lang="en-US" sz="1200" dirty="0">
                <a:solidFill>
                  <a:srgbClr val="000000"/>
                </a:solidFill>
                <a:latin typeface="Arimo" pitchFamily="34" charset="0"/>
                <a:ea typeface="Arimo" pitchFamily="34" charset="-122"/>
                <a:cs typeface="Arimo" pitchFamily="34" charset="-120"/>
              </a:rPr>
              <a:t>Bellville</a:t>
            </a:r>
          </a:p>
          <a:p>
            <a:pPr>
              <a:lnSpc>
                <a:spcPct val="91365"/>
              </a:lnSpc>
            </a:pPr>
            <a:r>
              <a:rPr lang="en-US" sz="1200" dirty="0">
                <a:solidFill>
                  <a:srgbClr val="000000"/>
                </a:solidFill>
                <a:latin typeface="Arimo" pitchFamily="34" charset="0"/>
                <a:ea typeface="Arimo" pitchFamily="34" charset="-122"/>
                <a:cs typeface="Arimo" pitchFamily="34" charset="-120"/>
              </a:rPr>
              <a:t>7530</a:t>
            </a:r>
          </a:p>
        </p:txBody>
      </p:sp>
      <p:sp>
        <p:nvSpPr>
          <p:cNvPr id="13" name="Text 4"/>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ntombilebo@gmail.com</a:t>
            </a:r>
            <a:endParaRPr lang="en-US" sz="1200" dirty="0"/>
          </a:p>
        </p:txBody>
      </p:sp>
      <p:sp>
        <p:nvSpPr>
          <p:cNvPr id="15" name="Rectangle 14">
            <a:extLst>
              <a:ext uri="{FF2B5EF4-FFF2-40B4-BE49-F238E27FC236}">
                <a16:creationId xmlns:a16="http://schemas.microsoft.com/office/drawing/2014/main" id="{2F337D52-9E64-8027-C4E8-B66C600CC413}"/>
              </a:ext>
            </a:extLst>
          </p:cNvPr>
          <p:cNvSpPr/>
          <p:nvPr/>
        </p:nvSpPr>
        <p:spPr>
          <a:xfrm rot="16200000">
            <a:off x="916196" y="7630903"/>
            <a:ext cx="620461" cy="2452852"/>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6" name="TextBox 15">
            <a:extLst>
              <a:ext uri="{FF2B5EF4-FFF2-40B4-BE49-F238E27FC236}">
                <a16:creationId xmlns:a16="http://schemas.microsoft.com/office/drawing/2014/main" id="{F545D08D-0EF6-4BFE-FE2C-317121A1B051}"/>
              </a:ext>
            </a:extLst>
          </p:cNvPr>
          <p:cNvSpPr txBox="1"/>
          <p:nvPr/>
        </p:nvSpPr>
        <p:spPr>
          <a:xfrm>
            <a:off x="-12701" y="8648700"/>
            <a:ext cx="2452853"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August 19, 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5" name="Image 3" descr="preencoded.png"/>
          <p:cNvPicPr>
            <a:picLocks noChangeAspect="1"/>
          </p:cNvPicPr>
          <p:nvPr/>
        </p:nvPicPr>
        <p:blipFill>
          <a:blip r:embed="rId3"/>
          <a:stretch>
            <a:fillRect/>
          </a:stretch>
        </p:blipFill>
        <p:spPr>
          <a:xfrm>
            <a:off x="796962" y="919932"/>
            <a:ext cx="6177705" cy="190500"/>
          </a:xfrm>
          <a:prstGeom prst="rect">
            <a:avLst/>
          </a:prstGeom>
        </p:spPr>
      </p:pic>
      <p:sp>
        <p:nvSpPr>
          <p:cNvPr id="8" name="Text 0"/>
          <p:cNvSpPr/>
          <p:nvPr/>
        </p:nvSpPr>
        <p:spPr>
          <a:xfrm>
            <a:off x="796962" y="1915673"/>
            <a:ext cx="4390676" cy="38148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1.2 Key Growth Objectives</a:t>
            </a:r>
            <a:endParaRPr lang="en-US" sz="2800" dirty="0">
              <a:latin typeface="Titillium Web" panose="00000500000000000000" pitchFamily="2" charset="0"/>
            </a:endParaRPr>
          </a:p>
        </p:txBody>
      </p:sp>
      <p:sp>
        <p:nvSpPr>
          <p:cNvPr id="9" name="Text 1"/>
          <p:cNvSpPr/>
          <p:nvPr/>
        </p:nvSpPr>
        <p:spPr>
          <a:xfrm>
            <a:off x="879564" y="2474866"/>
            <a:ext cx="4778409" cy="6382042"/>
          </a:xfrm>
          <a:prstGeom prst="rect">
            <a:avLst/>
          </a:prstGeom>
          <a:noFill/>
          <a:ln/>
        </p:spPr>
        <p:txBody>
          <a:bodyPr wrap="square" lIns="0" tIns="0" rIns="0" bIns="0" rtlCol="0" anchor="ctr"/>
          <a:lstStyle/>
          <a:p>
            <a:pPr>
              <a:lnSpc>
                <a:spcPts val="1600"/>
              </a:lnSpc>
              <a:spcBef>
                <a:spcPts val="1200"/>
              </a:spcBef>
              <a:spcAft>
                <a:spcPts val="600"/>
              </a:spcAft>
            </a:pPr>
            <a:r>
              <a:rPr lang="en-US" sz="1200" dirty="0">
                <a:latin typeface="Titillium Web" panose="00000500000000000000" pitchFamily="2" charset="0"/>
              </a:rPr>
              <a:t>The As-Is Analysis revealed critical gaps limiting Impilo Uyazenzela’s scalability. Financial systems lack formal budgeting tools and reporting structures, IT infrastructure is minimal without core platforms, operational processes remain informal without SOPs or performance tracking, and governance lacks formal policies or oversight. However, the company’s women-led, empowerment-focused identity and comprehensive service portfolio provide a strong foundation for growth, particularly in public sector contracts.</a:t>
            </a:r>
          </a:p>
          <a:p>
            <a:pPr>
              <a:lnSpc>
                <a:spcPts val="1600"/>
              </a:lnSpc>
              <a:spcBef>
                <a:spcPts val="600"/>
              </a:spcBef>
              <a:spcAft>
                <a:spcPts val="600"/>
              </a:spcAft>
            </a:pPr>
            <a:r>
              <a:rPr lang="en-GB" sz="1200" b="1" dirty="0">
                <a:solidFill>
                  <a:srgbClr val="1D1D1D"/>
                </a:solidFill>
                <a:latin typeface="Titillium Web" pitchFamily="34" charset="0"/>
                <a:ea typeface="Titillium Web" pitchFamily="34" charset="-122"/>
                <a:cs typeface="Titillium Web" pitchFamily="34" charset="-120"/>
              </a:rPr>
              <a:t>Financial Position:  </a:t>
            </a:r>
          </a:p>
          <a:p>
            <a:pPr>
              <a:lnSpc>
                <a:spcPts val="1600"/>
              </a:lnSpc>
              <a:spcAft>
                <a:spcPts val="600"/>
              </a:spcAft>
            </a:pPr>
            <a:r>
              <a:rPr lang="en-US" sz="1200" dirty="0">
                <a:solidFill>
                  <a:srgbClr val="1D1D1D"/>
                </a:solidFill>
                <a:latin typeface="Titillium Web" pitchFamily="34" charset="0"/>
                <a:ea typeface="Titillium Web" pitchFamily="34" charset="-122"/>
                <a:cs typeface="Titillium Web" pitchFamily="34" charset="-120"/>
              </a:rPr>
              <a:t>Introduce a formal accounting system with regular financial reporting and strengthen budgeting, forecasting, and audit preparation capacity.</a:t>
            </a:r>
          </a:p>
          <a:p>
            <a:pPr>
              <a:lnSpc>
                <a:spcPts val="1600"/>
              </a:lnSpc>
              <a:spcBef>
                <a:spcPts val="600"/>
              </a:spcBef>
              <a:spcAft>
                <a:spcPts val="600"/>
              </a:spcAft>
            </a:pPr>
            <a:r>
              <a:rPr lang="en-GB" sz="1200" b="1" dirty="0">
                <a:solidFill>
                  <a:srgbClr val="1D1D1D"/>
                </a:solidFill>
                <a:latin typeface="Titillium Web" pitchFamily="34" charset="0"/>
              </a:rPr>
              <a:t>IT Infrastructure:  </a:t>
            </a:r>
          </a:p>
          <a:p>
            <a:pPr>
              <a:lnSpc>
                <a:spcPts val="1600"/>
              </a:lnSpc>
              <a:spcAft>
                <a:spcPts val="600"/>
              </a:spcAft>
            </a:pPr>
            <a:r>
              <a:rPr lang="en-US" sz="1200" dirty="0">
                <a:solidFill>
                  <a:srgbClr val="1D1D1D"/>
                </a:solidFill>
                <a:latin typeface="Titillium Web" pitchFamily="34" charset="0"/>
                <a:ea typeface="Titillium Web" pitchFamily="34" charset="-122"/>
                <a:cs typeface="Titillium Web" pitchFamily="34" charset="-120"/>
              </a:rPr>
              <a:t>Deploy Microsoft 365 licenses, laptops, secure data backup solutions, and implement CRM and project management tools for efficiency and client management.</a:t>
            </a:r>
          </a:p>
          <a:p>
            <a:pPr>
              <a:lnSpc>
                <a:spcPts val="1600"/>
              </a:lnSpc>
              <a:spcBef>
                <a:spcPts val="600"/>
              </a:spcBef>
              <a:spcAft>
                <a:spcPts val="600"/>
              </a:spcAft>
            </a:pPr>
            <a:r>
              <a:rPr lang="en-GB" sz="1200" b="1" dirty="0">
                <a:solidFill>
                  <a:srgbClr val="1D1D1D"/>
                </a:solidFill>
                <a:latin typeface="Titillium Web" pitchFamily="34" charset="0"/>
              </a:rPr>
              <a:t>Operational Capacity: </a:t>
            </a:r>
          </a:p>
          <a:p>
            <a:pPr>
              <a:lnSpc>
                <a:spcPts val="1600"/>
              </a:lnSpc>
              <a:spcAft>
                <a:spcPts val="600"/>
              </a:spcAft>
            </a:pPr>
            <a:r>
              <a:rPr lang="en-US" sz="1200" dirty="0">
                <a:solidFill>
                  <a:srgbClr val="1D1D1D"/>
                </a:solidFill>
                <a:latin typeface="Titillium Web" pitchFamily="34" charset="0"/>
                <a:ea typeface="Titillium Web" pitchFamily="34" charset="-122"/>
                <a:cs typeface="Titillium Web" pitchFamily="34" charset="-120"/>
              </a:rPr>
              <a:t>Develop and apply Standard Operating Procedures (SOPs) across all services and establish HR systems with training programs and performance tracking.</a:t>
            </a:r>
          </a:p>
          <a:p>
            <a:pPr>
              <a:lnSpc>
                <a:spcPts val="1600"/>
              </a:lnSpc>
              <a:spcBef>
                <a:spcPts val="600"/>
              </a:spcBef>
              <a:spcAft>
                <a:spcPts val="600"/>
              </a:spcAft>
            </a:pPr>
            <a:r>
              <a:rPr lang="en-GB" sz="1200" b="1" dirty="0">
                <a:solidFill>
                  <a:srgbClr val="1D1D1D"/>
                </a:solidFill>
                <a:latin typeface="Titillium Web" pitchFamily="34" charset="0"/>
                <a:ea typeface="Titillium Web" pitchFamily="34" charset="-122"/>
                <a:cs typeface="Titillium Web" pitchFamily="34" charset="-120"/>
              </a:rPr>
              <a:t>Market Position:  </a:t>
            </a:r>
          </a:p>
          <a:p>
            <a:pPr>
              <a:lnSpc>
                <a:spcPts val="1600"/>
              </a:lnSpc>
              <a:spcAft>
                <a:spcPts val="600"/>
              </a:spcAft>
            </a:pPr>
            <a:r>
              <a:rPr lang="en-US" sz="1200" dirty="0">
                <a:solidFill>
                  <a:srgbClr val="1D1D1D"/>
                </a:solidFill>
                <a:latin typeface="Titillium Web" pitchFamily="34" charset="0"/>
                <a:ea typeface="Titillium Web" pitchFamily="34" charset="-122"/>
                <a:cs typeface="Titillium Web" pitchFamily="34" charset="-120"/>
              </a:rPr>
              <a:t>Refresh branding, upgrade the company website, and launch structured digital marketing campaigns to expand the client base.</a:t>
            </a:r>
          </a:p>
          <a:p>
            <a:pPr>
              <a:lnSpc>
                <a:spcPts val="1600"/>
              </a:lnSpc>
              <a:spcBef>
                <a:spcPts val="600"/>
              </a:spcBef>
              <a:spcAft>
                <a:spcPts val="600"/>
              </a:spcAft>
            </a:pPr>
            <a:r>
              <a:rPr lang="en-GB" sz="1200" b="1" dirty="0">
                <a:solidFill>
                  <a:srgbClr val="1D1D1D"/>
                </a:solidFill>
                <a:latin typeface="Titillium Web" pitchFamily="34" charset="0"/>
                <a:ea typeface="Titillium Web" pitchFamily="34" charset="-122"/>
                <a:cs typeface="Titillium Web" pitchFamily="34" charset="-120"/>
              </a:rPr>
              <a:t>Governance: </a:t>
            </a:r>
          </a:p>
          <a:p>
            <a:pPr>
              <a:lnSpc>
                <a:spcPts val="1600"/>
              </a:lnSpc>
              <a:spcAft>
                <a:spcPts val="600"/>
              </a:spcAft>
            </a:pPr>
            <a:r>
              <a:rPr lang="en-US" sz="1200" dirty="0">
                <a:solidFill>
                  <a:srgbClr val="1D1D1D"/>
                </a:solidFill>
                <a:latin typeface="Titillium Web" pitchFamily="34" charset="0"/>
                <a:ea typeface="Titillium Web" pitchFamily="34" charset="-122"/>
                <a:cs typeface="Titillium Web" pitchFamily="34" charset="-120"/>
              </a:rPr>
              <a:t>Introduce governance mechanisms, including policy frameworks, compliance tools, and advisory structures, to enhance accountability and funder readiness.</a:t>
            </a:r>
            <a:endParaRPr lang="en-US" sz="1050" dirty="0"/>
          </a:p>
        </p:txBody>
      </p:sp>
      <p:sp>
        <p:nvSpPr>
          <p:cNvPr id="10" name="Text 2"/>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4" name="Group 3">
            <a:extLst>
              <a:ext uri="{FF2B5EF4-FFF2-40B4-BE49-F238E27FC236}">
                <a16:creationId xmlns:a16="http://schemas.microsoft.com/office/drawing/2014/main" id="{6285A01A-64F1-FFBA-00BA-A44DB1A2061A}"/>
              </a:ext>
            </a:extLst>
          </p:cNvPr>
          <p:cNvGrpSpPr/>
          <p:nvPr/>
        </p:nvGrpSpPr>
        <p:grpSpPr>
          <a:xfrm>
            <a:off x="5999045" y="7407697"/>
            <a:ext cx="1314450" cy="1449210"/>
            <a:chOff x="5999045" y="7407697"/>
            <a:chExt cx="1314450" cy="1449210"/>
          </a:xfrm>
        </p:grpSpPr>
        <p:sp>
          <p:nvSpPr>
            <p:cNvPr id="16" name="Text 4">
              <a:extLst>
                <a:ext uri="{FF2B5EF4-FFF2-40B4-BE49-F238E27FC236}">
                  <a16:creationId xmlns:a16="http://schemas.microsoft.com/office/drawing/2014/main" id="{DEE1AE6D-E739-6378-6153-5B6C18A9897E}"/>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64B03C1F-1FD3-39BF-6693-663B1186475A}"/>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19" name="Group 18">
            <a:extLst>
              <a:ext uri="{FF2B5EF4-FFF2-40B4-BE49-F238E27FC236}">
                <a16:creationId xmlns:a16="http://schemas.microsoft.com/office/drawing/2014/main" id="{760E72C8-FEDD-5A10-8FA1-1EAF3F2FE621}"/>
              </a:ext>
            </a:extLst>
          </p:cNvPr>
          <p:cNvGrpSpPr/>
          <p:nvPr/>
        </p:nvGrpSpPr>
        <p:grpSpPr>
          <a:xfrm>
            <a:off x="5657974" y="1412484"/>
            <a:ext cx="1382886" cy="1387866"/>
            <a:chOff x="5591781" y="1412484"/>
            <a:chExt cx="1382886" cy="1387866"/>
          </a:xfrm>
        </p:grpSpPr>
        <p:sp>
          <p:nvSpPr>
            <p:cNvPr id="20" name="Rectangle 19">
              <a:extLst>
                <a:ext uri="{FF2B5EF4-FFF2-40B4-BE49-F238E27FC236}">
                  <a16:creationId xmlns:a16="http://schemas.microsoft.com/office/drawing/2014/main" id="{948C70A5-8A43-780E-ED7E-2B86FECB1796}"/>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1" name="Picture 20">
              <a:extLst>
                <a:ext uri="{FF2B5EF4-FFF2-40B4-BE49-F238E27FC236}">
                  <a16:creationId xmlns:a16="http://schemas.microsoft.com/office/drawing/2014/main" id="{2BE17B63-8CAF-4A8E-0648-90D53FA68692}"/>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2" name="Rectangle 21">
              <a:extLst>
                <a:ext uri="{FF2B5EF4-FFF2-40B4-BE49-F238E27FC236}">
                  <a16:creationId xmlns:a16="http://schemas.microsoft.com/office/drawing/2014/main" id="{BC7B820A-D385-DDB2-E959-7B511A5C9EE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3" name="Text 4">
            <a:extLst>
              <a:ext uri="{FF2B5EF4-FFF2-40B4-BE49-F238E27FC236}">
                <a16:creationId xmlns:a16="http://schemas.microsoft.com/office/drawing/2014/main" id="{7450E480-F6F8-397D-0646-0C4B7D0BFC11}"/>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10</a:t>
            </a:r>
            <a:endParaRPr lang="en-US" sz="1000" b="1" dirty="0">
              <a:latin typeface="Titillium Web" panose="00000500000000000000" pitchFamily="2" charset="0"/>
            </a:endParaRPr>
          </a:p>
        </p:txBody>
      </p:sp>
      <p:sp>
        <p:nvSpPr>
          <p:cNvPr id="24" name="Flowchart: Connector 23">
            <a:extLst>
              <a:ext uri="{FF2B5EF4-FFF2-40B4-BE49-F238E27FC236}">
                <a16:creationId xmlns:a16="http://schemas.microsoft.com/office/drawing/2014/main" id="{AFF5D2BE-F93C-11BD-8CA7-22856E7DB458}"/>
              </a:ext>
            </a:extLst>
          </p:cNvPr>
          <p:cNvSpPr/>
          <p:nvPr/>
        </p:nvSpPr>
        <p:spPr>
          <a:xfrm>
            <a:off x="705513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D573DE-BF0A-E81E-5B3E-0C326BAF57AF}"/>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5A1578F-2F67-D544-49E1-523B7526EC50}"/>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C83EF144-E474-EC2A-01B9-9F2996FAF6C8}"/>
              </a:ext>
            </a:extLst>
          </p:cNvPr>
          <p:cNvSpPr/>
          <p:nvPr/>
        </p:nvSpPr>
        <p:spPr>
          <a:xfrm>
            <a:off x="807232" y="1982004"/>
            <a:ext cx="4956762" cy="247056"/>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1.3 Domain Interventions </a:t>
            </a:r>
          </a:p>
        </p:txBody>
      </p:sp>
      <p:sp>
        <p:nvSpPr>
          <p:cNvPr id="7" name="Text 1">
            <a:extLst>
              <a:ext uri="{FF2B5EF4-FFF2-40B4-BE49-F238E27FC236}">
                <a16:creationId xmlns:a16="http://schemas.microsoft.com/office/drawing/2014/main" id="{8F037B85-9411-681F-AFC2-F168BD5596E5}"/>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2207AC67-CC4C-A34B-BF45-0843D3215504}"/>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B4B8DE09-02C5-4F67-FDE7-6931D1395EAD}"/>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a:extLst>
              <a:ext uri="{FF2B5EF4-FFF2-40B4-BE49-F238E27FC236}">
                <a16:creationId xmlns:a16="http://schemas.microsoft.com/office/drawing/2014/main" id="{F3D02157-DB46-56F3-5BC7-7B8DF9663ED3}"/>
              </a:ext>
            </a:extLst>
          </p:cNvPr>
          <p:cNvSpPr/>
          <p:nvPr/>
        </p:nvSpPr>
        <p:spPr>
          <a:xfrm>
            <a:off x="796962" y="7087914"/>
            <a:ext cx="5709296" cy="551136"/>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1: </a:t>
            </a:r>
            <a:r>
              <a:rPr lang="en-US" sz="1425" dirty="0">
                <a:solidFill>
                  <a:srgbClr val="2B2B35"/>
                </a:solidFill>
                <a:latin typeface="Titillium Web" panose="00000500000000000000" pitchFamily="2" charset="0"/>
                <a:ea typeface="Roboto Condensed" pitchFamily="34" charset="-122"/>
                <a:cs typeface="Roboto Condensed" pitchFamily="34" charset="-120"/>
              </a:rPr>
              <a:t>Consolidated Budget Estimates by Domain</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F66C513C-E581-42DB-F455-EE2EEB9E9D5B}"/>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sp>
        <p:nvSpPr>
          <p:cNvPr id="11" name="TextBox 10">
            <a:extLst>
              <a:ext uri="{FF2B5EF4-FFF2-40B4-BE49-F238E27FC236}">
                <a16:creationId xmlns:a16="http://schemas.microsoft.com/office/drawing/2014/main" id="{D56687BC-6891-5B2D-733E-B99EB31821CC}"/>
              </a:ext>
            </a:extLst>
          </p:cNvPr>
          <p:cNvSpPr txBox="1"/>
          <p:nvPr/>
        </p:nvSpPr>
        <p:spPr>
          <a:xfrm>
            <a:off x="796962" y="2544161"/>
            <a:ext cx="4794819" cy="1523494"/>
          </a:xfrm>
          <a:prstGeom prst="rect">
            <a:avLst/>
          </a:prstGeom>
          <a:noFill/>
        </p:spPr>
        <p:txBody>
          <a:bodyPr wrap="square" rtlCol="0">
            <a:spAutoFit/>
          </a:bodyPr>
          <a:lstStyle/>
          <a:p>
            <a:pPr>
              <a:lnSpc>
                <a:spcPts val="1600"/>
              </a:lnSpc>
              <a:spcBef>
                <a:spcPts val="600"/>
              </a:spcBef>
            </a:pPr>
            <a:r>
              <a:rPr lang="en-US" sz="1200" dirty="0">
                <a:latin typeface="Titillium Web" panose="00000500000000000000" pitchFamily="2" charset="0"/>
              </a:rPr>
              <a:t>The diagnostic assessment of IMPILO UYAZENZELA GENERAL TRADING AND PROJECTSrevealed varying levels of institutional readiness across five critical domains. The table below summarizes the key interventions required to close the gaps identified in each domain. These interventions are directly linked to documented weaknesses and opportunities and serve as the foundation for the domain-specific plans presented in subsequent chapters.</a:t>
            </a:r>
          </a:p>
        </p:txBody>
      </p:sp>
      <p:graphicFrame>
        <p:nvGraphicFramePr>
          <p:cNvPr id="15" name="Table 14">
            <a:extLst>
              <a:ext uri="{FF2B5EF4-FFF2-40B4-BE49-F238E27FC236}">
                <a16:creationId xmlns:a16="http://schemas.microsoft.com/office/drawing/2014/main" id="{333215FE-2C01-ACEA-FFA8-C650ACA45D16}"/>
              </a:ext>
            </a:extLst>
          </p:cNvPr>
          <p:cNvGraphicFramePr>
            <a:graphicFrameLocks noGrp="1"/>
          </p:cNvGraphicFramePr>
          <p:nvPr>
            <p:extLst>
              <p:ext uri="{D42A27DB-BD31-4B8C-83A1-F6EECF244321}">
                <p14:modId xmlns:p14="http://schemas.microsoft.com/office/powerpoint/2010/main" val="3682939259"/>
              </p:ext>
            </p:extLst>
          </p:nvPr>
        </p:nvGraphicFramePr>
        <p:xfrm>
          <a:off x="796962" y="4148463"/>
          <a:ext cx="6177706" cy="2858643"/>
        </p:xfrm>
        <a:graphic>
          <a:graphicData uri="http://schemas.openxmlformats.org/drawingml/2006/table">
            <a:tbl>
              <a:tblPr firstRow="1" firstCol="1" bandRow="1">
                <a:tableStyleId>{7E9639D4-E3E2-4D34-9284-5A2195B3D0D7}</a:tableStyleId>
              </a:tblPr>
              <a:tblGrid>
                <a:gridCol w="2612988">
                  <a:extLst>
                    <a:ext uri="{9D8B030D-6E8A-4147-A177-3AD203B41FA5}">
                      <a16:colId xmlns:a16="http://schemas.microsoft.com/office/drawing/2014/main" val="3794249730"/>
                    </a:ext>
                  </a:extLst>
                </a:gridCol>
                <a:gridCol w="3564718">
                  <a:extLst>
                    <a:ext uri="{9D8B030D-6E8A-4147-A177-3AD203B41FA5}">
                      <a16:colId xmlns:a16="http://schemas.microsoft.com/office/drawing/2014/main" val="3596275774"/>
                    </a:ext>
                  </a:extLst>
                </a:gridCol>
              </a:tblGrid>
              <a:tr h="413766">
                <a:tc>
                  <a:txBody>
                    <a:bodyPr/>
                    <a:lstStyle/>
                    <a:p>
                      <a:pPr algn="l">
                        <a:lnSpc>
                          <a:spcPct val="115000"/>
                        </a:lnSpc>
                        <a:spcBef>
                          <a:spcPts val="1200"/>
                        </a:spcBef>
                        <a:spcAft>
                          <a:spcPts val="1000"/>
                        </a:spcAft>
                        <a:buNone/>
                      </a:pPr>
                      <a:r>
                        <a:rPr lang="en-US" sz="1200" kern="0" dirty="0">
                          <a:effectLst/>
                          <a:latin typeface="Titillium Web" panose="00000500000000000000" pitchFamily="2" charset="0"/>
                          <a:ea typeface="Aptos" panose="020B0004020202020204" pitchFamily="34" charset="0"/>
                          <a:cs typeface="Times New Roman" panose="02020603050405020304" pitchFamily="18" charset="0"/>
                        </a:rPr>
                        <a:t>D</a:t>
                      </a:r>
                      <a:r>
                        <a:rPr lang="en-ZA" sz="1200" kern="0" dirty="0">
                          <a:effectLst/>
                          <a:latin typeface="Titillium Web" panose="00000500000000000000" pitchFamily="2" charset="0"/>
                          <a:ea typeface="Aptos" panose="020B0004020202020204" pitchFamily="34" charset="0"/>
                          <a:cs typeface="Times New Roman" panose="02020603050405020304" pitchFamily="18" charset="0"/>
                        </a:rPr>
                        <a:t>omain </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1200"/>
                        </a:spcBef>
                        <a:spcAft>
                          <a:spcPts val="1000"/>
                        </a:spcAft>
                        <a:buNone/>
                      </a:pPr>
                      <a:r>
                        <a:rPr lang="en-US" sz="1200" kern="0" dirty="0">
                          <a:effectLst/>
                          <a:latin typeface="Titillium Web" panose="00000500000000000000" pitchFamily="2" charset="0"/>
                          <a:ea typeface="Aptos" panose="020B0004020202020204" pitchFamily="34" charset="0"/>
                          <a:cs typeface="Times New Roman" panose="02020603050405020304" pitchFamily="18" charset="0"/>
                        </a:rPr>
                        <a:t>Key Interventions</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2455653681"/>
                  </a:ext>
                </a:extLst>
              </a:tr>
              <a:tr h="413766">
                <a:tc>
                  <a:txBody>
                    <a:bodyPr/>
                    <a:lstStyle/>
                    <a:p>
                      <a:pPr>
                        <a:lnSpc>
                          <a:spcPct val="115000"/>
                        </a:lnSpc>
                        <a:spcBef>
                          <a:spcPts val="1200"/>
                        </a:spcBef>
                        <a:spcAft>
                          <a:spcPts val="1000"/>
                        </a:spcAft>
                        <a:buNone/>
                      </a:pPr>
                      <a:r>
                        <a:rPr lang="en-ZA" sz="1000" kern="0" dirty="0">
                          <a:effectLst/>
                          <a:latin typeface="Titillium Web" panose="00000500000000000000" pitchFamily="2" charset="0"/>
                        </a:rPr>
                        <a:t>Financial Position</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000" u="none" strike="noStrike" cap="none" dirty="0">
                          <a:latin typeface="Titillium Web"/>
                          <a:ea typeface="Titillium Web"/>
                          <a:cs typeface="Titillium Web"/>
                          <a:sym typeface="Titillium Web"/>
                        </a:rPr>
                        <a:t>Introduce a formal accounting system with regular financial reporting and strengthen budgeting, forecasting, and audit preparation capacity.</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1633843"/>
                  </a:ext>
                </a:extLst>
              </a:tr>
              <a:tr h="413766">
                <a:tc>
                  <a:txBody>
                    <a:bodyPr/>
                    <a:lstStyle/>
                    <a:p>
                      <a:pPr>
                        <a:lnSpc>
                          <a:spcPct val="115000"/>
                        </a:lnSpc>
                        <a:spcBef>
                          <a:spcPts val="1200"/>
                        </a:spcBef>
                        <a:spcAft>
                          <a:spcPts val="1000"/>
                        </a:spcAft>
                        <a:buNone/>
                      </a:pPr>
                      <a:r>
                        <a:rPr lang="en-ZA" sz="1000" kern="0" dirty="0">
                          <a:effectLst/>
                          <a:latin typeface="Titillium Web" panose="00000500000000000000" pitchFamily="2" charset="0"/>
                        </a:rPr>
                        <a:t>IT Infrastructure</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000" u="none" strike="noStrike" cap="none" dirty="0">
                          <a:latin typeface="Titillium Web"/>
                          <a:ea typeface="Titillium Web"/>
                          <a:cs typeface="Titillium Web"/>
                          <a:sym typeface="Titillium Web"/>
                        </a:rPr>
                        <a:t>Deploy Microsoft 365 licenses, laptops, secure data backup solutions, and implement CRM and project management tools for efficiency and client management.</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1890043"/>
                  </a:ext>
                </a:extLst>
              </a:tr>
              <a:tr h="413766">
                <a:tc>
                  <a:txBody>
                    <a:bodyPr/>
                    <a:lstStyle/>
                    <a:p>
                      <a:pPr>
                        <a:lnSpc>
                          <a:spcPct val="115000"/>
                        </a:lnSpc>
                        <a:spcBef>
                          <a:spcPts val="1200"/>
                        </a:spcBef>
                        <a:spcAft>
                          <a:spcPts val="1000"/>
                        </a:spcAft>
                        <a:buNone/>
                      </a:pPr>
                      <a:r>
                        <a:rPr lang="en-ZA" sz="1000" kern="0" dirty="0">
                          <a:effectLst/>
                          <a:latin typeface="Titillium Web" panose="00000500000000000000" pitchFamily="2" charset="0"/>
                        </a:rPr>
                        <a:t>Operational Capacity</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000" u="none" strike="noStrike" cap="none" dirty="0">
                          <a:latin typeface="Titillium Web"/>
                          <a:ea typeface="Titillium Web"/>
                          <a:cs typeface="Titillium Web"/>
                          <a:sym typeface="Titillium Web"/>
                        </a:rPr>
                        <a:t>Develop and apply Standard Operating Procedures (SOPs) across all services and establish HR systems with training programs and performance tracking.</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9046591"/>
                  </a:ext>
                </a:extLst>
              </a:tr>
              <a:tr h="413766">
                <a:tc>
                  <a:txBody>
                    <a:bodyPr/>
                    <a:lstStyle/>
                    <a:p>
                      <a:pPr>
                        <a:lnSpc>
                          <a:spcPct val="115000"/>
                        </a:lnSpc>
                        <a:spcBef>
                          <a:spcPts val="1200"/>
                        </a:spcBef>
                        <a:spcAft>
                          <a:spcPts val="1000"/>
                        </a:spcAft>
                        <a:buNone/>
                      </a:pPr>
                      <a:r>
                        <a:rPr lang="en-ZA" sz="1000" kern="0" dirty="0">
                          <a:effectLst/>
                          <a:latin typeface="Titillium Web" panose="00000500000000000000" pitchFamily="2" charset="0"/>
                        </a:rPr>
                        <a:t>Market Position</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000" u="none" strike="noStrike" cap="none" dirty="0">
                          <a:latin typeface="Titillium Web"/>
                          <a:ea typeface="Titillium Web"/>
                          <a:cs typeface="Titillium Web"/>
                          <a:sym typeface="Titillium Web"/>
                        </a:rPr>
                        <a:t>Refresh branding, upgrade the company website, and launch structured digital marketing campaigns to expand the client base.</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77724360"/>
                  </a:ext>
                </a:extLst>
              </a:tr>
              <a:tr h="413766">
                <a:tc>
                  <a:txBody>
                    <a:bodyPr/>
                    <a:lstStyle/>
                    <a:p>
                      <a:pPr>
                        <a:lnSpc>
                          <a:spcPct val="115000"/>
                        </a:lnSpc>
                        <a:spcBef>
                          <a:spcPts val="1200"/>
                        </a:spcBef>
                        <a:spcAft>
                          <a:spcPts val="1000"/>
                        </a:spcAft>
                        <a:buNone/>
                      </a:pPr>
                      <a:r>
                        <a:rPr lang="en-ZA" sz="1000" kern="100" dirty="0">
                          <a:effectLst/>
                          <a:latin typeface="Titillium Web" panose="00000500000000000000" pitchFamily="2" charset="0"/>
                          <a:ea typeface="Aptos" panose="020B0004020202020204" pitchFamily="34" charset="0"/>
                          <a:cs typeface="Times New Roman" panose="02020603050405020304" pitchFamily="18" charset="0"/>
                        </a:rPr>
                        <a:t>Governance</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000" u="none" strike="noStrike" cap="none" dirty="0">
                          <a:latin typeface="Titillium Web"/>
                          <a:ea typeface="Titillium Web"/>
                          <a:cs typeface="Titillium Web"/>
                          <a:sym typeface="Titillium Web"/>
                        </a:rPr>
                        <a:t>Draft governance policies, compliance frameworks, and establish a board or advisory structure to provide oversight and credibility.</a:t>
                      </a:r>
                      <a:endParaRPr lang="en-ZA" sz="10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6372949"/>
                  </a:ext>
                </a:extLst>
              </a:tr>
            </a:tbl>
          </a:graphicData>
        </a:graphic>
      </p:graphicFrame>
      <p:grpSp>
        <p:nvGrpSpPr>
          <p:cNvPr id="2" name="Group 1">
            <a:extLst>
              <a:ext uri="{FF2B5EF4-FFF2-40B4-BE49-F238E27FC236}">
                <a16:creationId xmlns:a16="http://schemas.microsoft.com/office/drawing/2014/main" id="{0FAFDFC9-0702-E38C-1EA0-955D3457304E}"/>
              </a:ext>
            </a:extLst>
          </p:cNvPr>
          <p:cNvGrpSpPr/>
          <p:nvPr/>
        </p:nvGrpSpPr>
        <p:grpSpPr>
          <a:xfrm>
            <a:off x="5999045" y="7407697"/>
            <a:ext cx="1314450" cy="1449210"/>
            <a:chOff x="5999045" y="7407697"/>
            <a:chExt cx="1314450" cy="1449210"/>
          </a:xfrm>
        </p:grpSpPr>
        <p:sp>
          <p:nvSpPr>
            <p:cNvPr id="3" name="Text 4">
              <a:extLst>
                <a:ext uri="{FF2B5EF4-FFF2-40B4-BE49-F238E27FC236}">
                  <a16:creationId xmlns:a16="http://schemas.microsoft.com/office/drawing/2014/main" id="{8922A2A6-E369-0821-77EC-FF16C2D968BE}"/>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0" name="Image 4" descr="preencoded.png">
              <a:extLst>
                <a:ext uri="{FF2B5EF4-FFF2-40B4-BE49-F238E27FC236}">
                  <a16:creationId xmlns:a16="http://schemas.microsoft.com/office/drawing/2014/main" id="{F80E479A-4C55-A9F6-B5EA-A5D3BDEB5CD9}"/>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14" name="Group 13">
            <a:extLst>
              <a:ext uri="{FF2B5EF4-FFF2-40B4-BE49-F238E27FC236}">
                <a16:creationId xmlns:a16="http://schemas.microsoft.com/office/drawing/2014/main" id="{9687E5B1-E6F5-E01A-4A6B-D70FF93F7199}"/>
              </a:ext>
            </a:extLst>
          </p:cNvPr>
          <p:cNvGrpSpPr/>
          <p:nvPr/>
        </p:nvGrpSpPr>
        <p:grpSpPr>
          <a:xfrm>
            <a:off x="5657974" y="1412484"/>
            <a:ext cx="1382886" cy="1387866"/>
            <a:chOff x="5591781" y="1412484"/>
            <a:chExt cx="1382886" cy="1387866"/>
          </a:xfrm>
        </p:grpSpPr>
        <p:sp>
          <p:nvSpPr>
            <p:cNvPr id="16" name="Rectangle 15">
              <a:extLst>
                <a:ext uri="{FF2B5EF4-FFF2-40B4-BE49-F238E27FC236}">
                  <a16:creationId xmlns:a16="http://schemas.microsoft.com/office/drawing/2014/main" id="{68782FEA-2A8F-6405-9471-FEDB13F27054}"/>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9D60646F-FB94-2C23-A36C-65BD3D770D65}"/>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2" name="Rectangle 21">
              <a:extLst>
                <a:ext uri="{FF2B5EF4-FFF2-40B4-BE49-F238E27FC236}">
                  <a16:creationId xmlns:a16="http://schemas.microsoft.com/office/drawing/2014/main" id="{17BDD45D-C285-398C-59FA-6992FE3B06D6}"/>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9470871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FBF29C-8BAD-1351-7305-FDEA24FF2D6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7F4811DF-077C-D283-2EBC-EFA33323D0A6}"/>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B53E8909-4821-C633-3576-1F0357931DAE}"/>
              </a:ext>
            </a:extLst>
          </p:cNvPr>
          <p:cNvSpPr/>
          <p:nvPr/>
        </p:nvSpPr>
        <p:spPr>
          <a:xfrm>
            <a:off x="831924" y="1915673"/>
            <a:ext cx="4694798" cy="38148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1.4 Intervention Prioritization</a:t>
            </a:r>
            <a:endParaRPr lang="en-US" sz="2800" dirty="0">
              <a:latin typeface="Titillium Web" panose="00000500000000000000" pitchFamily="2" charset="0"/>
            </a:endParaRPr>
          </a:p>
        </p:txBody>
      </p:sp>
      <p:sp>
        <p:nvSpPr>
          <p:cNvPr id="10" name="Text 2">
            <a:extLst>
              <a:ext uri="{FF2B5EF4-FFF2-40B4-BE49-F238E27FC236}">
                <a16:creationId xmlns:a16="http://schemas.microsoft.com/office/drawing/2014/main" id="{E5856CB7-F33C-F897-8361-8C82E4B97758}"/>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461AD858-3B56-2939-50C6-32C8457FE9FD}"/>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a:extLst>
              <a:ext uri="{FF2B5EF4-FFF2-40B4-BE49-F238E27FC236}">
                <a16:creationId xmlns:a16="http://schemas.microsoft.com/office/drawing/2014/main" id="{8454B7AD-D530-765E-E32C-0CF8A8AFCE84}"/>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E6864D4F-9E72-E7A6-EB8E-6853E7B3A0FE}"/>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16" name="Group 15">
            <a:extLst>
              <a:ext uri="{FF2B5EF4-FFF2-40B4-BE49-F238E27FC236}">
                <a16:creationId xmlns:a16="http://schemas.microsoft.com/office/drawing/2014/main" id="{0D8FA1B4-FD8B-0AD7-2A89-C0E48CD83DF0}"/>
              </a:ext>
            </a:extLst>
          </p:cNvPr>
          <p:cNvGrpSpPr/>
          <p:nvPr/>
        </p:nvGrpSpPr>
        <p:grpSpPr>
          <a:xfrm>
            <a:off x="5657974" y="1412484"/>
            <a:ext cx="1382886" cy="1387866"/>
            <a:chOff x="5591781" y="1412484"/>
            <a:chExt cx="1382886" cy="1387866"/>
          </a:xfrm>
        </p:grpSpPr>
        <p:sp>
          <p:nvSpPr>
            <p:cNvPr id="17" name="Rectangle 16">
              <a:extLst>
                <a:ext uri="{FF2B5EF4-FFF2-40B4-BE49-F238E27FC236}">
                  <a16:creationId xmlns:a16="http://schemas.microsoft.com/office/drawing/2014/main" id="{453D6A6E-B4F3-5C67-6173-FE015890D8CF}"/>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pic>
          <p:nvPicPr>
            <p:cNvPr id="18" name="Picture 17">
              <a:extLst>
                <a:ext uri="{FF2B5EF4-FFF2-40B4-BE49-F238E27FC236}">
                  <a16:creationId xmlns:a16="http://schemas.microsoft.com/office/drawing/2014/main" id="{50C43128-1565-3AC8-307B-51376B19D863}"/>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250280D9-D32D-DA96-C31F-161BF1C77098}"/>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0" name="Text 4">
            <a:extLst>
              <a:ext uri="{FF2B5EF4-FFF2-40B4-BE49-F238E27FC236}">
                <a16:creationId xmlns:a16="http://schemas.microsoft.com/office/drawing/2014/main" id="{F0CB7BF1-04EA-B8EF-4F8E-25EA13A65FAE}"/>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12</a:t>
            </a:r>
            <a:endParaRPr lang="en-US" sz="1000" b="1" dirty="0">
              <a:latin typeface="Titillium Web" panose="00000500000000000000" pitchFamily="2" charset="0"/>
            </a:endParaRPr>
          </a:p>
        </p:txBody>
      </p:sp>
      <p:sp>
        <p:nvSpPr>
          <p:cNvPr id="21" name="Flowchart: Connector 20">
            <a:extLst>
              <a:ext uri="{FF2B5EF4-FFF2-40B4-BE49-F238E27FC236}">
                <a16:creationId xmlns:a16="http://schemas.microsoft.com/office/drawing/2014/main" id="{D13A5E82-1E87-C1BB-80CA-015C7BA86E6F}"/>
              </a:ext>
            </a:extLst>
          </p:cNvPr>
          <p:cNvSpPr/>
          <p:nvPr/>
        </p:nvSpPr>
        <p:spPr>
          <a:xfrm>
            <a:off x="705005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2" name="Text 1">
            <a:extLst>
              <a:ext uri="{FF2B5EF4-FFF2-40B4-BE49-F238E27FC236}">
                <a16:creationId xmlns:a16="http://schemas.microsoft.com/office/drawing/2014/main" id="{21EBF104-541F-A5EF-8F8B-9EA854C31BC0}"/>
              </a:ext>
            </a:extLst>
          </p:cNvPr>
          <p:cNvSpPr/>
          <p:nvPr/>
        </p:nvSpPr>
        <p:spPr>
          <a:xfrm>
            <a:off x="879565" y="2474865"/>
            <a:ext cx="4778410" cy="6204678"/>
          </a:xfrm>
          <a:prstGeom prst="rect">
            <a:avLst/>
          </a:prstGeom>
          <a:noFill/>
          <a:ln/>
        </p:spPr>
        <p:txBody>
          <a:bodyPr wrap="square" lIns="0" tIns="0" rIns="0" bIns="0" rtlCol="0" anchor="ctr"/>
          <a:lstStyle/>
          <a:p>
            <a:pPr>
              <a:lnSpc>
                <a:spcPts val="1600"/>
              </a:lnSpc>
              <a:spcBef>
                <a:spcPts val="600"/>
              </a:spcBef>
              <a:spcAft>
                <a:spcPts val="600"/>
              </a:spcAft>
            </a:pPr>
            <a:r>
              <a:rPr lang="en-US" sz="1200" dirty="0">
                <a:latin typeface="Titillium Web" panose="00000500000000000000" pitchFamily="2" charset="0"/>
              </a:rPr>
              <a:t>The prioritization of interventions in this Growth Plan follows the structured approach outlined in the submitted document titled Growth Plan Approach.pdf. This methodology evaluates each proposed intervention against a weighted scoring matrix designed to maximize strategic alignment, operational impact, and financial efficiency. </a:t>
            </a:r>
          </a:p>
          <a:p>
            <a:pPr>
              <a:lnSpc>
                <a:spcPts val="1600"/>
              </a:lnSpc>
              <a:spcBef>
                <a:spcPts val="600"/>
              </a:spcBef>
              <a:spcAft>
                <a:spcPts val="600"/>
              </a:spcAft>
            </a:pPr>
            <a:r>
              <a:rPr lang="en-US" sz="1200" dirty="0">
                <a:latin typeface="Titillium Web" panose="00000500000000000000" pitchFamily="2" charset="0"/>
              </a:rPr>
              <a:t>The prioritization process is strictly evidence-based and ensures that recommendations are both contextually relevant and execution-ready within Ohbee’s capacity and resource envelope.</a:t>
            </a:r>
          </a:p>
          <a:p>
            <a:pPr>
              <a:lnSpc>
                <a:spcPts val="1600"/>
              </a:lnSpc>
              <a:spcBef>
                <a:spcPts val="600"/>
              </a:spcBef>
            </a:pPr>
            <a:r>
              <a:rPr lang="en-US" sz="1200" b="1" dirty="0">
                <a:latin typeface="Titillium Web" panose="00000500000000000000" pitchFamily="2" charset="0"/>
              </a:rPr>
              <a:t>Effort Required </a:t>
            </a:r>
            <a:r>
              <a:rPr lang="en-US" sz="1200" dirty="0">
                <a:latin typeface="Titillium Web" panose="00000500000000000000" pitchFamily="2" charset="0"/>
              </a:rPr>
              <a:t>– Estimated level of technical and operational inputs.</a:t>
            </a:r>
          </a:p>
          <a:p>
            <a:pPr>
              <a:lnSpc>
                <a:spcPts val="1600"/>
              </a:lnSpc>
              <a:spcBef>
                <a:spcPts val="600"/>
              </a:spcBef>
            </a:pPr>
            <a:r>
              <a:rPr lang="en-US" sz="1200" b="1" dirty="0">
                <a:latin typeface="Titillium Web" panose="00000500000000000000" pitchFamily="2" charset="0"/>
              </a:rPr>
              <a:t>Cost to Implement </a:t>
            </a:r>
            <a:r>
              <a:rPr lang="en-US" sz="1200" dirty="0">
                <a:latin typeface="Titillium Web" panose="00000500000000000000" pitchFamily="2" charset="0"/>
              </a:rPr>
              <a:t>– Benchmarked against high-end market estimates.</a:t>
            </a:r>
          </a:p>
          <a:p>
            <a:pPr>
              <a:lnSpc>
                <a:spcPts val="1600"/>
              </a:lnSpc>
              <a:spcBef>
                <a:spcPts val="600"/>
              </a:spcBef>
            </a:pPr>
            <a:r>
              <a:rPr lang="en-US" sz="1200" b="1" dirty="0">
                <a:latin typeface="Titillium Web" panose="00000500000000000000" pitchFamily="2" charset="0"/>
              </a:rPr>
              <a:t>Expected Impact </a:t>
            </a:r>
            <a:r>
              <a:rPr lang="en-US" sz="1200" dirty="0">
                <a:latin typeface="Titillium Web" panose="00000500000000000000" pitchFamily="2" charset="0"/>
              </a:rPr>
              <a:t>– How much the intervention solves critical issues.</a:t>
            </a:r>
          </a:p>
          <a:p>
            <a:pPr>
              <a:lnSpc>
                <a:spcPts val="1600"/>
              </a:lnSpc>
              <a:spcBef>
                <a:spcPts val="600"/>
              </a:spcBef>
            </a:pPr>
            <a:r>
              <a:rPr lang="en-US" sz="1200" b="1" dirty="0">
                <a:latin typeface="Titillium Web" panose="00000500000000000000" pitchFamily="2" charset="0"/>
              </a:rPr>
              <a:t>Urgency </a:t>
            </a:r>
            <a:r>
              <a:rPr lang="en-US" sz="1200" dirty="0">
                <a:latin typeface="Titillium Web" panose="00000500000000000000" pitchFamily="2" charset="0"/>
              </a:rPr>
              <a:t>– Time-sensitivity, based on dependencies and timelines.</a:t>
            </a:r>
          </a:p>
          <a:p>
            <a:pPr>
              <a:lnSpc>
                <a:spcPts val="1600"/>
              </a:lnSpc>
              <a:spcBef>
                <a:spcPts val="600"/>
              </a:spcBef>
            </a:pPr>
            <a:r>
              <a:rPr lang="en-US" sz="1200" b="1" dirty="0">
                <a:latin typeface="Titillium Web" panose="00000500000000000000" pitchFamily="2" charset="0"/>
              </a:rPr>
              <a:t>Business Need </a:t>
            </a:r>
            <a:r>
              <a:rPr lang="en-US" sz="1200" dirty="0">
                <a:latin typeface="Titillium Web" panose="00000500000000000000" pitchFamily="2" charset="0"/>
              </a:rPr>
              <a:t>– Alignment with operational bottlenecks</a:t>
            </a:r>
            <a:r>
              <a:rPr lang="en-US" sz="1200" b="1" dirty="0">
                <a:latin typeface="Titillium Web" panose="00000500000000000000" pitchFamily="2" charset="0"/>
              </a:rPr>
              <a:t>.</a:t>
            </a:r>
          </a:p>
          <a:p>
            <a:pPr>
              <a:lnSpc>
                <a:spcPts val="1600"/>
              </a:lnSpc>
              <a:spcBef>
                <a:spcPts val="600"/>
              </a:spcBef>
            </a:pPr>
            <a:r>
              <a:rPr lang="en-US" sz="1200" b="1" dirty="0">
                <a:latin typeface="Titillium Web" panose="00000500000000000000" pitchFamily="2" charset="0"/>
              </a:rPr>
              <a:t>Return on Investment (ROI) </a:t>
            </a:r>
            <a:r>
              <a:rPr lang="en-US" sz="1200" dirty="0">
                <a:latin typeface="Titillium Web" panose="00000500000000000000" pitchFamily="2" charset="0"/>
              </a:rPr>
              <a:t>– Potential to create revenue, reduce costs.</a:t>
            </a:r>
          </a:p>
          <a:p>
            <a:pPr>
              <a:lnSpc>
                <a:spcPts val="1600"/>
              </a:lnSpc>
              <a:spcBef>
                <a:spcPts val="600"/>
              </a:spcBef>
            </a:pPr>
            <a:r>
              <a:rPr lang="en-US" sz="1200" b="1" dirty="0">
                <a:latin typeface="Titillium Web" panose="00000500000000000000" pitchFamily="2" charset="0"/>
              </a:rPr>
              <a:t>Strategic Fit </a:t>
            </a:r>
            <a:r>
              <a:rPr lang="en-US" sz="1200" dirty="0">
                <a:latin typeface="Titillium Web" panose="00000500000000000000" pitchFamily="2" charset="0"/>
              </a:rPr>
              <a:t>– Consistency with long-term objectives and goals.</a:t>
            </a:r>
          </a:p>
          <a:p>
            <a:pPr>
              <a:lnSpc>
                <a:spcPts val="1600"/>
              </a:lnSpc>
              <a:spcBef>
                <a:spcPts val="600"/>
              </a:spcBef>
            </a:pPr>
            <a:r>
              <a:rPr lang="en-US" sz="1200" b="1" dirty="0">
                <a:latin typeface="Titillium Web" panose="00000500000000000000" pitchFamily="2" charset="0"/>
              </a:rPr>
              <a:t>Market Demand </a:t>
            </a:r>
            <a:r>
              <a:rPr lang="en-US" sz="1200" dirty="0">
                <a:latin typeface="Titillium Web" panose="00000500000000000000" pitchFamily="2" charset="0"/>
              </a:rPr>
              <a:t>– Anticipated client-side interest or uptake potential.</a:t>
            </a:r>
          </a:p>
          <a:p>
            <a:pPr>
              <a:lnSpc>
                <a:spcPts val="1600"/>
              </a:lnSpc>
              <a:spcBef>
                <a:spcPts val="600"/>
              </a:spcBef>
            </a:pPr>
            <a:r>
              <a:rPr lang="en-US" sz="1200" b="1" dirty="0">
                <a:latin typeface="Titillium Web" panose="00000500000000000000" pitchFamily="2" charset="0"/>
              </a:rPr>
              <a:t>Competitiveness </a:t>
            </a:r>
            <a:r>
              <a:rPr lang="en-US" sz="1200" dirty="0">
                <a:latin typeface="Titillium Web" panose="00000500000000000000" pitchFamily="2" charset="0"/>
              </a:rPr>
              <a:t>– Ability to differentiate the Company in the market.</a:t>
            </a:r>
          </a:p>
          <a:p>
            <a:pPr>
              <a:lnSpc>
                <a:spcPts val="1600"/>
              </a:lnSpc>
              <a:spcBef>
                <a:spcPts val="600"/>
              </a:spcBef>
            </a:pPr>
            <a:r>
              <a:rPr lang="en-US" sz="1200" b="1" dirty="0">
                <a:latin typeface="Titillium Web" panose="00000500000000000000" pitchFamily="2" charset="0"/>
              </a:rPr>
              <a:t>Company Readiness </a:t>
            </a:r>
            <a:r>
              <a:rPr lang="en-US" sz="1200" dirty="0">
                <a:latin typeface="Titillium Web" panose="00000500000000000000" pitchFamily="2" charset="0"/>
              </a:rPr>
              <a:t>– Internal capacity to implement the intervention.</a:t>
            </a:r>
          </a:p>
          <a:p>
            <a:pPr>
              <a:lnSpc>
                <a:spcPts val="1600"/>
              </a:lnSpc>
              <a:spcBef>
                <a:spcPts val="1200"/>
              </a:spcBef>
            </a:pPr>
            <a:r>
              <a:rPr lang="en-US" sz="1200" dirty="0">
                <a:latin typeface="Titillium Web" panose="00000500000000000000" pitchFamily="2" charset="0"/>
              </a:rPr>
              <a:t>Each criterion was scored on a scale of 1–5. Interventions with high scores in impact, urgency, and ROI were prioritized for immediate implementation within a 12-month roadmap. </a:t>
            </a:r>
          </a:p>
          <a:p>
            <a:pPr>
              <a:lnSpc>
                <a:spcPts val="1600"/>
              </a:lnSpc>
              <a:spcBef>
                <a:spcPts val="1200"/>
              </a:spcBef>
            </a:pPr>
            <a:r>
              <a:rPr lang="en-US" sz="1200" dirty="0">
                <a:latin typeface="Titillium Web" panose="00000500000000000000" pitchFamily="2" charset="0"/>
              </a:rPr>
              <a:t>Items scoring high in strategic fit but lower in readiness were tagged for staged deployment or conditional inclusion, pending capability upgrades or additional funding.</a:t>
            </a:r>
          </a:p>
        </p:txBody>
      </p:sp>
    </p:spTree>
    <p:extLst>
      <p:ext uri="{BB962C8B-B14F-4D97-AF65-F5344CB8AC3E}">
        <p14:creationId xmlns:p14="http://schemas.microsoft.com/office/powerpoint/2010/main" val="3417422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9A96C2-7584-AEDD-4245-0407ED38DAEB}"/>
            </a:ext>
          </a:extLst>
        </p:cNvPr>
        <p:cNvGrpSpPr/>
        <p:nvPr/>
      </p:nvGrpSpPr>
      <p:grpSpPr>
        <a:xfrm>
          <a:off x="0" y="0"/>
          <a:ext cx="0" cy="0"/>
          <a:chOff x="0" y="0"/>
          <a:chExt cx="0" cy="0"/>
        </a:xfrm>
      </p:grpSpPr>
      <p:pic>
        <p:nvPicPr>
          <p:cNvPr id="9" name="Image 3">
            <a:extLst>
              <a:ext uri="{FF2B5EF4-FFF2-40B4-BE49-F238E27FC236}">
                <a16:creationId xmlns:a16="http://schemas.microsoft.com/office/drawing/2014/main" id="{9CFF56EC-7A2E-B279-833B-C2769028AF89}"/>
              </a:ext>
            </a:extLst>
          </p:cNvPr>
          <p:cNvPicPr>
            <a:picLocks noChangeAspect="1"/>
          </p:cNvPicPr>
          <p:nvPr/>
        </p:nvPicPr>
        <p:blipFill>
          <a:blip r:embed="rId3"/>
          <a:srcRect/>
          <a:stretch/>
        </p:blipFill>
        <p:spPr>
          <a:xfrm>
            <a:off x="0" y="4219574"/>
            <a:ext cx="7772400" cy="4108333"/>
          </a:xfrm>
          <a:prstGeom prst="rect">
            <a:avLst/>
          </a:prstGeom>
        </p:spPr>
      </p:pic>
      <p:sp>
        <p:nvSpPr>
          <p:cNvPr id="22" name="Rectangle 21">
            <a:extLst>
              <a:ext uri="{FF2B5EF4-FFF2-40B4-BE49-F238E27FC236}">
                <a16:creationId xmlns:a16="http://schemas.microsoft.com/office/drawing/2014/main" id="{E4AFDD5F-678D-A07A-DBD7-5D1E7B0F2A22}"/>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Image 4" descr="preencoded.png">
            <a:extLst>
              <a:ext uri="{FF2B5EF4-FFF2-40B4-BE49-F238E27FC236}">
                <a16:creationId xmlns:a16="http://schemas.microsoft.com/office/drawing/2014/main" id="{7CF23CEF-74E0-D722-F468-1700795361BC}"/>
              </a:ext>
            </a:extLst>
          </p:cNvPr>
          <p:cNvPicPr>
            <a:picLocks noChangeAspect="1"/>
          </p:cNvPicPr>
          <p:nvPr/>
        </p:nvPicPr>
        <p:blipFill>
          <a:blip r:embed="rId4"/>
          <a:stretch>
            <a:fillRect/>
          </a:stretch>
        </p:blipFill>
        <p:spPr>
          <a:xfrm>
            <a:off x="4778477" y="6575308"/>
            <a:ext cx="1836874" cy="1836874"/>
          </a:xfrm>
          <a:prstGeom prst="rect">
            <a:avLst/>
          </a:prstGeom>
        </p:spPr>
      </p:pic>
      <p:pic>
        <p:nvPicPr>
          <p:cNvPr id="7" name="Image 5" descr="preencoded.png">
            <a:extLst>
              <a:ext uri="{FF2B5EF4-FFF2-40B4-BE49-F238E27FC236}">
                <a16:creationId xmlns:a16="http://schemas.microsoft.com/office/drawing/2014/main" id="{D6F874AE-4E02-0B19-CBF1-CF6E74DCA088}"/>
              </a:ext>
            </a:extLst>
          </p:cNvPr>
          <p:cNvPicPr>
            <a:picLocks noChangeAspect="1"/>
          </p:cNvPicPr>
          <p:nvPr/>
        </p:nvPicPr>
        <p:blipFill>
          <a:blip r:embed="rId5"/>
          <a:stretch>
            <a:fillRect/>
          </a:stretch>
        </p:blipFill>
        <p:spPr>
          <a:xfrm>
            <a:off x="6607635" y="6575307"/>
            <a:ext cx="1171575" cy="1907723"/>
          </a:xfrm>
          <a:prstGeom prst="rect">
            <a:avLst/>
          </a:prstGeom>
        </p:spPr>
      </p:pic>
      <p:pic>
        <p:nvPicPr>
          <p:cNvPr id="8" name="Image 6" descr="preencoded.png">
            <a:extLst>
              <a:ext uri="{FF2B5EF4-FFF2-40B4-BE49-F238E27FC236}">
                <a16:creationId xmlns:a16="http://schemas.microsoft.com/office/drawing/2014/main" id="{941A5F17-4765-41CE-5A8A-9D971244E9F2}"/>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62B9DD83-4BFB-2B3E-89EE-593BDF17052D}"/>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 2</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Financial Position</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C155E86A-53AA-20A3-24BE-05D86B0ED11B}"/>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06582FBB-2924-2A29-5889-5F50860F7251}"/>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Text 4">
            <a:extLst>
              <a:ext uri="{FF2B5EF4-FFF2-40B4-BE49-F238E27FC236}">
                <a16:creationId xmlns:a16="http://schemas.microsoft.com/office/drawing/2014/main" id="{4C520AAD-95B0-404B-D029-CB16A4B601F1}"/>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ntombilebo@gmail.com</a:t>
            </a:r>
            <a:endParaRPr lang="en-US" sz="1200" dirty="0"/>
          </a:p>
        </p:txBody>
      </p:sp>
    </p:spTree>
    <p:extLst>
      <p:ext uri="{BB962C8B-B14F-4D97-AF65-F5344CB8AC3E}">
        <p14:creationId xmlns:p14="http://schemas.microsoft.com/office/powerpoint/2010/main" val="23791679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5" name="Image 3" descr="preencoded.png"/>
          <p:cNvPicPr>
            <a:picLocks noChangeAspect="1"/>
          </p:cNvPicPr>
          <p:nvPr/>
        </p:nvPicPr>
        <p:blipFill>
          <a:blip r:embed="rId3"/>
          <a:stretch>
            <a:fillRect/>
          </a:stretch>
        </p:blipFill>
        <p:spPr>
          <a:xfrm>
            <a:off x="796962" y="919932"/>
            <a:ext cx="6177705" cy="190500"/>
          </a:xfrm>
          <a:prstGeom prst="rect">
            <a:avLst/>
          </a:prstGeom>
        </p:spPr>
      </p:pic>
      <p:sp>
        <p:nvSpPr>
          <p:cNvPr id="8" name="Text 0"/>
          <p:cNvSpPr/>
          <p:nvPr/>
        </p:nvSpPr>
        <p:spPr>
          <a:xfrm>
            <a:off x="796962" y="2474865"/>
            <a:ext cx="4861012" cy="6663603"/>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 strong and reliable financial position is fundamental to the sustainability, competitiveness, and credibility of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General Trading and Projects. For a company operating in the construction and maintenance sector, the ability to demonstrate sound financial governance is not only essential for day-to-day operations but also a prerequisite for accessing larger contracts, securing funding, and building long-term resilience.</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As-Is Analysis revealed that while the business demonstrates an awareness of basic cost management and revenue potential, its financial systems remain largely informal and undocumented. The absence of formal accounting software, structured budgeting processes, and periodic reporting frameworks creates significant risks for financial mismanagement and limits the company’s ability to provide transparent records to stakeholders. Furthermore, without audit readiness, the business is unable to meet the compliance standards required by funders, banks, and government procurement processes.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Another critical limitation is the lack of documented financial governance policies, such as approval thresholds, delegated authority, and expenditure tracking mechanisms. These gaps expose the company to inefficiencies and weaken internal accountability. Similarly, the absence of a capital access strategy prevents the business from engaging strategically with potential investors, lenders, or partners who could provide the resources needed for growth.</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Strengthening this domain is therefore a top priority in the Growth Plan. By institutionalizing financial systems, introducing formal reporting and forecasting processes, and aligning practices with recognized governance standards,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will not only improve internal financial discipline but also build the trust and credibility needed to expand into competitive markets. A robust financial foundation will enable better resource allocation, ensure sustainability, and position the company as a funder-ready and investor-attractive enterprise.</a:t>
            </a:r>
          </a:p>
        </p:txBody>
      </p:sp>
      <p:sp>
        <p:nvSpPr>
          <p:cNvPr id="9" name="Text 1"/>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p:cNvSpPr/>
          <p:nvPr/>
        </p:nvSpPr>
        <p:spPr>
          <a:xfrm>
            <a:off x="796962" y="1868292"/>
            <a:ext cx="3676650"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2.1 Introduction</a:t>
            </a:r>
            <a:endParaRPr lang="en-US" sz="2800" dirty="0">
              <a:latin typeface="Titillium Web" panose="00000500000000000000" pitchFamily="2" charset="0"/>
            </a:endParaRPr>
          </a:p>
        </p:txBody>
      </p:sp>
      <p:sp>
        <p:nvSpPr>
          <p:cNvPr id="12" name="Text 4"/>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3" name="Group 2">
            <a:extLst>
              <a:ext uri="{FF2B5EF4-FFF2-40B4-BE49-F238E27FC236}">
                <a16:creationId xmlns:a16="http://schemas.microsoft.com/office/drawing/2014/main" id="{787AC9FB-D51D-55B0-08C2-1270351DED2A}"/>
              </a:ext>
            </a:extLst>
          </p:cNvPr>
          <p:cNvGrpSpPr/>
          <p:nvPr/>
        </p:nvGrpSpPr>
        <p:grpSpPr>
          <a:xfrm>
            <a:off x="5999045" y="7407697"/>
            <a:ext cx="1314450" cy="1449210"/>
            <a:chOff x="5999045" y="7407697"/>
            <a:chExt cx="1314450" cy="1449210"/>
          </a:xfrm>
        </p:grpSpPr>
        <p:sp>
          <p:nvSpPr>
            <p:cNvPr id="7" name="Text 4">
              <a:extLst>
                <a:ext uri="{FF2B5EF4-FFF2-40B4-BE49-F238E27FC236}">
                  <a16:creationId xmlns:a16="http://schemas.microsoft.com/office/drawing/2014/main" id="{5D9C87B2-51C3-9B61-D2F7-753D75BE0348}"/>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BA904C6E-8C2C-3A10-C22D-0B5B92F691E0}"/>
                </a:ext>
              </a:extLst>
            </p:cNvPr>
            <p:cNvPicPr>
              <a:picLocks noChangeAspect="1"/>
            </p:cNvPicPr>
            <p:nvPr/>
          </p:nvPicPr>
          <p:blipFill>
            <a:blip r:embed="rId4"/>
            <a:stretch>
              <a:fillRect/>
            </a:stretch>
          </p:blipFill>
          <p:spPr>
            <a:xfrm>
              <a:off x="6799145" y="7407697"/>
              <a:ext cx="514350" cy="400050"/>
            </a:xfrm>
            <a:prstGeom prst="rect">
              <a:avLst/>
            </a:prstGeom>
          </p:spPr>
        </p:pic>
      </p:grpSp>
      <p:sp>
        <p:nvSpPr>
          <p:cNvPr id="18" name="Text 3">
            <a:extLst>
              <a:ext uri="{FF2B5EF4-FFF2-40B4-BE49-F238E27FC236}">
                <a16:creationId xmlns:a16="http://schemas.microsoft.com/office/drawing/2014/main" id="{65D187BB-EFC4-17CA-CCF8-5124A9E94278}"/>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14</a:t>
            </a:r>
            <a:endParaRPr lang="en-US" sz="1000" b="1" dirty="0">
              <a:latin typeface="Titillium Web" panose="00000500000000000000" pitchFamily="2" charset="0"/>
            </a:endParaRPr>
          </a:p>
        </p:txBody>
      </p:sp>
      <p:sp>
        <p:nvSpPr>
          <p:cNvPr id="19" name="Flowchart: Connector 18">
            <a:extLst>
              <a:ext uri="{FF2B5EF4-FFF2-40B4-BE49-F238E27FC236}">
                <a16:creationId xmlns:a16="http://schemas.microsoft.com/office/drawing/2014/main" id="{AFDED35F-3DA7-1E5D-1637-BCA4194FD038}"/>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nvGrpSpPr>
          <p:cNvPr id="20" name="Group 19">
            <a:extLst>
              <a:ext uri="{FF2B5EF4-FFF2-40B4-BE49-F238E27FC236}">
                <a16:creationId xmlns:a16="http://schemas.microsoft.com/office/drawing/2014/main" id="{2EB1C7A0-0A44-9150-75E8-37E2FE800A7D}"/>
              </a:ext>
            </a:extLst>
          </p:cNvPr>
          <p:cNvGrpSpPr/>
          <p:nvPr/>
        </p:nvGrpSpPr>
        <p:grpSpPr>
          <a:xfrm>
            <a:off x="5657974" y="1412484"/>
            <a:ext cx="1382886" cy="1387866"/>
            <a:chOff x="5591781" y="1412484"/>
            <a:chExt cx="1382886" cy="1387866"/>
          </a:xfrm>
        </p:grpSpPr>
        <p:sp>
          <p:nvSpPr>
            <p:cNvPr id="21" name="Rectangle 20">
              <a:extLst>
                <a:ext uri="{FF2B5EF4-FFF2-40B4-BE49-F238E27FC236}">
                  <a16:creationId xmlns:a16="http://schemas.microsoft.com/office/drawing/2014/main" id="{DE134949-FC6A-3BC4-1934-5770F6A8FEC7}"/>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EAC3C7B1-E8E5-0185-70E4-00F93AAAA08F}"/>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3788C74F-EA63-D0BF-3BB0-8849B2080009}"/>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CF7389-EAE3-F839-0360-AF1E80F24D5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E660ACD9-62D3-630D-53C1-5EA06B68015B}"/>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EF1BD21-D50C-D806-F4D8-13E6CEC51592}"/>
              </a:ext>
            </a:extLst>
          </p:cNvPr>
          <p:cNvSpPr/>
          <p:nvPr/>
        </p:nvSpPr>
        <p:spPr>
          <a:xfrm>
            <a:off x="892956" y="2474865"/>
            <a:ext cx="4765018" cy="726549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To address the financial management weaknesses identified in the As-Is Analysis, targeted interventions are proposed. These interventions focus on establishing structured systems, improving transparency, and enhancing credibility with both clients and funders. The details are outlined below:</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Deploy Formal Accounting Software</a:t>
            </a:r>
          </a:p>
          <a:p>
            <a:pPr marL="171450" indent="-171450">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Introduce Microsoft Dynamics 365 Business Central or Sage Business Cloud to digitize all financial transactions.</a:t>
            </a:r>
          </a:p>
          <a:p>
            <a:pPr marL="171450" indent="-171450">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Ensure the system can generate invoices, receipts, financial statements, and audit-ready reports.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Establish Structured Budgeting and Forecasting Processes</a:t>
            </a:r>
          </a:p>
          <a:p>
            <a:pPr marL="171450" indent="-171450">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Develop monthly and quarterly budgeting tools to track income, expenses, and cash flow.</a:t>
            </a:r>
          </a:p>
          <a:p>
            <a:pPr marL="171450" indent="-171450">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Introduce variance analysis to monitor performance against projections and guide decision-making.</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Introduce Financial Governance Policies</a:t>
            </a:r>
          </a:p>
          <a:p>
            <a:pPr marL="171450" indent="-171450">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Define approval thresholds for expenditure, procurement, and payments to enhance accountability.</a:t>
            </a:r>
          </a:p>
          <a:p>
            <a:pPr marL="171450" indent="-171450">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Establish delegated authority frameworks to ensure proper oversight and reduce financial risks.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Build Audit Readiness Framework</a:t>
            </a:r>
          </a:p>
          <a:p>
            <a:pPr marL="171450" indent="-171450">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Produce quarterly management accounts and annual financial statements.</a:t>
            </a:r>
          </a:p>
          <a:p>
            <a:pPr marL="171450" indent="-171450">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Engage external auditors to validate systems and prepare for funder compliance requirements.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Develop a Capital Access and Investor Engagement Strategy</a:t>
            </a:r>
          </a:p>
          <a:p>
            <a:pPr marL="171450" indent="-171450">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Identify potential funding sources, including banks, development finance institutions, and private investors.</a:t>
            </a:r>
          </a:p>
          <a:p>
            <a:pPr marL="171450" indent="-171450">
              <a:lnSpc>
                <a:spcPts val="1600"/>
              </a:lnSpc>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Prepare investment briefs, financial projections, and supporting documentation for engagement.</a:t>
            </a:r>
          </a:p>
        </p:txBody>
      </p:sp>
      <p:sp>
        <p:nvSpPr>
          <p:cNvPr id="9" name="Text 1">
            <a:extLst>
              <a:ext uri="{FF2B5EF4-FFF2-40B4-BE49-F238E27FC236}">
                <a16:creationId xmlns:a16="http://schemas.microsoft.com/office/drawing/2014/main" id="{46F4B96A-BA80-18C1-7D3C-31DBCE12409D}"/>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8B769E5-65F8-8F58-C964-AEBC6DBF7B79}"/>
              </a:ext>
            </a:extLst>
          </p:cNvPr>
          <p:cNvSpPr/>
          <p:nvPr/>
        </p:nvSpPr>
        <p:spPr>
          <a:xfrm>
            <a:off x="876868" y="1855496"/>
            <a:ext cx="4564805"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2.2 Intervention Details</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AA8A1CC0-A1A3-B855-CF14-257A411C3FA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475D6089-3EBB-F05E-D964-D2E6BB677A23}"/>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16" name="Text 4">
            <a:extLst>
              <a:ext uri="{FF2B5EF4-FFF2-40B4-BE49-F238E27FC236}">
                <a16:creationId xmlns:a16="http://schemas.microsoft.com/office/drawing/2014/main" id="{600E2C64-9EC2-953D-0A4F-DC94FACFD489}"/>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021968D7-DF8D-EAB2-A348-136F533D8A8D}"/>
              </a:ext>
            </a:extLst>
          </p:cNvPr>
          <p:cNvPicPr>
            <a:picLocks noChangeAspect="1"/>
          </p:cNvPicPr>
          <p:nvPr/>
        </p:nvPicPr>
        <p:blipFill>
          <a:blip r:embed="rId4"/>
          <a:stretch>
            <a:fillRect/>
          </a:stretch>
        </p:blipFill>
        <p:spPr>
          <a:xfrm>
            <a:off x="6799145" y="7407697"/>
            <a:ext cx="514350" cy="400050"/>
          </a:xfrm>
          <a:prstGeom prst="rect">
            <a:avLst/>
          </a:prstGeom>
        </p:spPr>
      </p:pic>
      <p:sp>
        <p:nvSpPr>
          <p:cNvPr id="6" name="Text 3">
            <a:extLst>
              <a:ext uri="{FF2B5EF4-FFF2-40B4-BE49-F238E27FC236}">
                <a16:creationId xmlns:a16="http://schemas.microsoft.com/office/drawing/2014/main" id="{439E1864-4165-853A-215F-309D151D0B24}"/>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15</a:t>
            </a:r>
            <a:endParaRPr lang="en-US" sz="1000" b="1" dirty="0">
              <a:latin typeface="Titillium Web" panose="00000500000000000000" pitchFamily="2" charset="0"/>
            </a:endParaRPr>
          </a:p>
        </p:txBody>
      </p:sp>
      <p:sp>
        <p:nvSpPr>
          <p:cNvPr id="7" name="Flowchart: Connector 6">
            <a:extLst>
              <a:ext uri="{FF2B5EF4-FFF2-40B4-BE49-F238E27FC236}">
                <a16:creationId xmlns:a16="http://schemas.microsoft.com/office/drawing/2014/main" id="{AC30EE69-AC74-C7CB-6C53-BA4C0D7218D7}"/>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8" name="Group 17">
            <a:extLst>
              <a:ext uri="{FF2B5EF4-FFF2-40B4-BE49-F238E27FC236}">
                <a16:creationId xmlns:a16="http://schemas.microsoft.com/office/drawing/2014/main" id="{1B677173-4357-842A-5EDD-2027760C9567}"/>
              </a:ext>
            </a:extLst>
          </p:cNvPr>
          <p:cNvGrpSpPr/>
          <p:nvPr/>
        </p:nvGrpSpPr>
        <p:grpSpPr>
          <a:xfrm>
            <a:off x="5657974" y="1412484"/>
            <a:ext cx="1382886" cy="1387866"/>
            <a:chOff x="5591781" y="1412484"/>
            <a:chExt cx="1382886" cy="1387866"/>
          </a:xfrm>
        </p:grpSpPr>
        <p:sp>
          <p:nvSpPr>
            <p:cNvPr id="19" name="Rectangle 18">
              <a:extLst>
                <a:ext uri="{FF2B5EF4-FFF2-40B4-BE49-F238E27FC236}">
                  <a16:creationId xmlns:a16="http://schemas.microsoft.com/office/drawing/2014/main" id="{B8D83674-BE6F-E88F-F8DF-0ECC9E7CEF4B}"/>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1" name="Picture 20">
              <a:extLst>
                <a:ext uri="{FF2B5EF4-FFF2-40B4-BE49-F238E27FC236}">
                  <a16:creationId xmlns:a16="http://schemas.microsoft.com/office/drawing/2014/main" id="{09AE2345-0A73-A04E-39DD-4E74910E1B5B}"/>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2" name="Rectangle 21">
              <a:extLst>
                <a:ext uri="{FF2B5EF4-FFF2-40B4-BE49-F238E27FC236}">
                  <a16:creationId xmlns:a16="http://schemas.microsoft.com/office/drawing/2014/main" id="{33B82392-1F5A-08A5-E28A-C615C643D44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8091244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E128F4-500C-A9BE-96CB-AEA73273E5A6}"/>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4CDB2282-7C62-B4D5-CDC8-8A9041FADD06}"/>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30BA2033-06C2-5DAF-5AD7-C61CE69A48FE}"/>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111ECABB-6614-2876-CCCD-9D98180189DE}"/>
              </a:ext>
            </a:extLst>
          </p:cNvPr>
          <p:cNvSpPr/>
          <p:nvPr/>
        </p:nvSpPr>
        <p:spPr>
          <a:xfrm>
            <a:off x="807233" y="1842101"/>
            <a:ext cx="4380406" cy="50304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2.3 Priority Rationale</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5B163490-4A2C-CBD2-328A-D46E410E2A06}"/>
              </a:ext>
            </a:extLst>
          </p:cNvPr>
          <p:cNvSpPr/>
          <p:nvPr/>
        </p:nvSpPr>
        <p:spPr>
          <a:xfrm>
            <a:off x="796963" y="2474866"/>
            <a:ext cx="4865888" cy="708452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interventions proposed for strengthening the financial position of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are prioritized according to their impact on institutional readiness, urgency for compliance, and alignment with growth objectives. The sequencing ensures that foundational systems are introduced early, while more advanced activities such as investor engagement are layered in once credible systems are in place.</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Deploying Formal Accounting Software (High Priority): </a:t>
            </a:r>
            <a:r>
              <a:rPr lang="en-US" sz="1200" dirty="0">
                <a:solidFill>
                  <a:srgbClr val="1D1D1D"/>
                </a:solidFill>
                <a:latin typeface="Titillium Web" panose="00000500000000000000" pitchFamily="2" charset="0"/>
                <a:ea typeface="Titillium Web" pitchFamily="34" charset="-122"/>
                <a:cs typeface="Titillium Web" pitchFamily="34" charset="-120"/>
              </a:rPr>
              <a:t>Without a digital accounting system, the company cannot reliably track transactions, generate reports, or demonstrate compliance. This intervention is prioritized first as it forms the foundation for audit readiness and credibility with stakeholders.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Establishing Budgeting and Forecasting Processes (High Priority): </a:t>
            </a:r>
            <a:r>
              <a:rPr lang="en-US" sz="1200" dirty="0">
                <a:solidFill>
                  <a:srgbClr val="1D1D1D"/>
                </a:solidFill>
                <a:latin typeface="Titillium Web" panose="00000500000000000000" pitchFamily="2" charset="0"/>
                <a:ea typeface="Titillium Web" pitchFamily="34" charset="-122"/>
                <a:cs typeface="Titillium Web" pitchFamily="34" charset="-120"/>
              </a:rPr>
              <a:t>Accurate budgeting and forecasting are critical for financial planning and sustainability. Prioritizing this intervention ensures management has the tools to monitor performance, control costs, and plan for growth.</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Introducing Financial Governance Policies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Governance policies such as approval thresholds and delegation of authority strengthen accountability and reduce financial risks. This intervention is implemented after systems are digitized to embed compliance practices into daily operations.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Building an Audit Readiness Framework (Medium–High Priority): </a:t>
            </a:r>
            <a:r>
              <a:rPr lang="en-US" sz="1200" dirty="0">
                <a:solidFill>
                  <a:srgbClr val="1D1D1D"/>
                </a:solidFill>
                <a:latin typeface="Titillium Web" panose="00000500000000000000" pitchFamily="2" charset="0"/>
                <a:ea typeface="Titillium Web" pitchFamily="34" charset="-122"/>
                <a:cs typeface="Titillium Web" pitchFamily="34" charset="-120"/>
              </a:rPr>
              <a:t>Audit preparedness directly affects funder readiness. By producing quarterly reports and preparing annual statements, the company demonstrates reliability. This is positioned as a mid-year priority once systems and policies are functioning.</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Developing a Capital Access and Investor Engagement Strategy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While access to capital is vital for expansion, the company must first demonstrate robust internal systems to attract credible investors. This intervention is sequenced later in the year to build on the foundations of improved systems and governance.</a:t>
            </a:r>
          </a:p>
          <a:p>
            <a:pPr>
              <a:lnSpc>
                <a:spcPts val="1600"/>
              </a:lnSpc>
              <a:spcBef>
                <a:spcPts val="6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a:t>
            </a:r>
          </a:p>
        </p:txBody>
      </p:sp>
      <p:sp>
        <p:nvSpPr>
          <p:cNvPr id="10" name="Text 2">
            <a:extLst>
              <a:ext uri="{FF2B5EF4-FFF2-40B4-BE49-F238E27FC236}">
                <a16:creationId xmlns:a16="http://schemas.microsoft.com/office/drawing/2014/main" id="{91ED0D4F-28BA-D57F-8DD1-21C16A85D07D}"/>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5FA21379-4173-E2F1-04DE-D33C2E32BCD0}"/>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a:extLst>
              <a:ext uri="{FF2B5EF4-FFF2-40B4-BE49-F238E27FC236}">
                <a16:creationId xmlns:a16="http://schemas.microsoft.com/office/drawing/2014/main" id="{1DB52AE6-D4F4-6E12-50E3-5C38EA76555C}"/>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13A512E4-12A9-5572-CC6B-E809FD91731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266AD436-1A24-2496-08D4-64171D295304}"/>
              </a:ext>
            </a:extLst>
          </p:cNvPr>
          <p:cNvGrpSpPr/>
          <p:nvPr/>
        </p:nvGrpSpPr>
        <p:grpSpPr>
          <a:xfrm>
            <a:off x="5999045" y="7693447"/>
            <a:ext cx="1314450" cy="1449210"/>
            <a:chOff x="5999045" y="7407697"/>
            <a:chExt cx="1314450" cy="1449210"/>
          </a:xfrm>
        </p:grpSpPr>
        <p:sp>
          <p:nvSpPr>
            <p:cNvPr id="15" name="Text 4">
              <a:extLst>
                <a:ext uri="{FF2B5EF4-FFF2-40B4-BE49-F238E27FC236}">
                  <a16:creationId xmlns:a16="http://schemas.microsoft.com/office/drawing/2014/main" id="{C667B052-9B73-0824-5EEF-652CC6D197F0}"/>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715EBF23-5F08-FDA7-E696-719AB2FA50CA}"/>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7" name="Text 4">
            <a:extLst>
              <a:ext uri="{FF2B5EF4-FFF2-40B4-BE49-F238E27FC236}">
                <a16:creationId xmlns:a16="http://schemas.microsoft.com/office/drawing/2014/main" id="{B6F37AD1-1642-5030-67A2-3FC8900CE0F2}"/>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16</a:t>
            </a:r>
            <a:endParaRPr lang="en-US" sz="1000" b="1" dirty="0">
              <a:latin typeface="Titillium Web" panose="00000500000000000000" pitchFamily="2" charset="0"/>
            </a:endParaRPr>
          </a:p>
        </p:txBody>
      </p:sp>
      <p:sp>
        <p:nvSpPr>
          <p:cNvPr id="17" name="Flowchart: Connector 16">
            <a:extLst>
              <a:ext uri="{FF2B5EF4-FFF2-40B4-BE49-F238E27FC236}">
                <a16:creationId xmlns:a16="http://schemas.microsoft.com/office/drawing/2014/main" id="{D280D099-C233-5531-0678-3D1CE0F11E2E}"/>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8" name="Group 17">
            <a:extLst>
              <a:ext uri="{FF2B5EF4-FFF2-40B4-BE49-F238E27FC236}">
                <a16:creationId xmlns:a16="http://schemas.microsoft.com/office/drawing/2014/main" id="{B7DF134E-8256-6C6A-62AC-F65AA7844FD9}"/>
              </a:ext>
            </a:extLst>
          </p:cNvPr>
          <p:cNvGrpSpPr/>
          <p:nvPr/>
        </p:nvGrpSpPr>
        <p:grpSpPr>
          <a:xfrm>
            <a:off x="5657974" y="1412484"/>
            <a:ext cx="1382886" cy="1387866"/>
            <a:chOff x="5591781" y="1412484"/>
            <a:chExt cx="1382886" cy="1387866"/>
          </a:xfrm>
        </p:grpSpPr>
        <p:sp>
          <p:nvSpPr>
            <p:cNvPr id="23" name="Rectangle 22">
              <a:extLst>
                <a:ext uri="{FF2B5EF4-FFF2-40B4-BE49-F238E27FC236}">
                  <a16:creationId xmlns:a16="http://schemas.microsoft.com/office/drawing/2014/main" id="{389385D4-4081-7090-1F81-68200FA1B070}"/>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4" name="Picture 23">
              <a:extLst>
                <a:ext uri="{FF2B5EF4-FFF2-40B4-BE49-F238E27FC236}">
                  <a16:creationId xmlns:a16="http://schemas.microsoft.com/office/drawing/2014/main" id="{B51F218D-8D6F-07DE-5583-5DD2B623B27E}"/>
                </a:ext>
              </a:extLst>
            </p:cNvPr>
            <p:cNvPicPr>
              <a:picLocks noChangeAspect="1"/>
            </p:cNvPicPr>
            <p:nvPr/>
          </p:nvPicPr>
          <p:blipFill>
            <a:blip r:embed="rId6"/>
            <a:srcRect t="17079" b="17079"/>
            <a:stretch>
              <a:fillRect/>
            </a:stretch>
          </p:blipFill>
          <p:spPr>
            <a:xfrm>
              <a:off x="5591781" y="1712378"/>
              <a:ext cx="1158067" cy="762487"/>
            </a:xfrm>
            <a:prstGeom prst="rect">
              <a:avLst/>
            </a:prstGeom>
          </p:spPr>
        </p:pic>
        <p:sp>
          <p:nvSpPr>
            <p:cNvPr id="25" name="Rectangle 24">
              <a:extLst>
                <a:ext uri="{FF2B5EF4-FFF2-40B4-BE49-F238E27FC236}">
                  <a16:creationId xmlns:a16="http://schemas.microsoft.com/office/drawing/2014/main" id="{0BBAA35B-ECB6-E53B-C603-1E291B0872E0}"/>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6728174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98320-49F4-5DD5-8AFE-309ED6FA26EA}"/>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A1C1F5E6-B334-F555-EA00-7305907B1BD7}"/>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01723B31-A300-698E-BCE9-33EDB9A46342}"/>
              </a:ext>
            </a:extLst>
          </p:cNvPr>
          <p:cNvSpPr/>
          <p:nvPr/>
        </p:nvSpPr>
        <p:spPr>
          <a:xfrm>
            <a:off x="807232" y="1920672"/>
            <a:ext cx="4133226" cy="551059"/>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2.4 Budget Assumptions</a:t>
            </a:r>
          </a:p>
        </p:txBody>
      </p:sp>
      <p:sp>
        <p:nvSpPr>
          <p:cNvPr id="7" name="Text 1">
            <a:extLst>
              <a:ext uri="{FF2B5EF4-FFF2-40B4-BE49-F238E27FC236}">
                <a16:creationId xmlns:a16="http://schemas.microsoft.com/office/drawing/2014/main" id="{1C8F7AD4-8960-96E0-1146-10E495E8AB99}"/>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0050A8B8-A62D-EB13-FC6B-6ED78F1EF1C8}"/>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3FDAA7E8-A028-B4AB-D5A1-819E5652607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a:extLst>
              <a:ext uri="{FF2B5EF4-FFF2-40B4-BE49-F238E27FC236}">
                <a16:creationId xmlns:a16="http://schemas.microsoft.com/office/drawing/2014/main" id="{E56A5A2A-0359-C651-ED22-888616492F1F}"/>
              </a:ext>
            </a:extLst>
          </p:cNvPr>
          <p:cNvSpPr/>
          <p:nvPr/>
        </p:nvSpPr>
        <p:spPr>
          <a:xfrm>
            <a:off x="771562" y="7322420"/>
            <a:ext cx="5707401" cy="624362"/>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2: </a:t>
            </a:r>
            <a:r>
              <a:rPr lang="en-US" sz="1425" dirty="0">
                <a:solidFill>
                  <a:srgbClr val="2B2B35"/>
                </a:solidFill>
                <a:latin typeface="Titillium Web" panose="00000500000000000000" pitchFamily="2" charset="0"/>
                <a:ea typeface="Roboto Condensed" pitchFamily="34" charset="-122"/>
                <a:cs typeface="Roboto Condensed" pitchFamily="34" charset="-120"/>
              </a:rPr>
              <a:t>Budget Estimation Framework</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EBF3E5B9-6D12-54EA-F645-5EA8AEF81489}"/>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sp>
        <p:nvSpPr>
          <p:cNvPr id="11" name="TextBox 10">
            <a:extLst>
              <a:ext uri="{FF2B5EF4-FFF2-40B4-BE49-F238E27FC236}">
                <a16:creationId xmlns:a16="http://schemas.microsoft.com/office/drawing/2014/main" id="{8876AEDD-E1D4-4878-252E-FCEBC71EBFFC}"/>
              </a:ext>
            </a:extLst>
          </p:cNvPr>
          <p:cNvSpPr txBox="1"/>
          <p:nvPr/>
        </p:nvSpPr>
        <p:spPr>
          <a:xfrm>
            <a:off x="771562" y="2544161"/>
            <a:ext cx="4733887" cy="1318310"/>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budget estimates for the proposed financial interventions are based on a combination of internal documentation, external service benchmarks, and conservative cost assumptions. The table below summarizes the projected costs for implementing each intervention over a 12-month period. The budget that we propose for this Domain is </a:t>
            </a:r>
            <a:r>
              <a:rPr lang="en-US" sz="1200" dirty="0">
                <a:latin typeface="Titillium Web"/>
                <a:ea typeface="Titillium Web"/>
                <a:cs typeface="Titillium Web"/>
                <a:sym typeface="Titillium Web"/>
              </a:rPr>
              <a:t>R200,000</a:t>
            </a:r>
            <a:r>
              <a:rPr lang="en-US" sz="1200" dirty="0">
                <a:latin typeface="Titillium Web" panose="00000500000000000000" pitchFamily="2" charset="0"/>
              </a:rPr>
              <a:t> broken down as follows:</a:t>
            </a:r>
          </a:p>
        </p:txBody>
      </p:sp>
      <p:graphicFrame>
        <p:nvGraphicFramePr>
          <p:cNvPr id="15" name="Table 14">
            <a:extLst>
              <a:ext uri="{FF2B5EF4-FFF2-40B4-BE49-F238E27FC236}">
                <a16:creationId xmlns:a16="http://schemas.microsoft.com/office/drawing/2014/main" id="{F683DF55-83E4-942F-D2B7-9384F2D1771C}"/>
              </a:ext>
            </a:extLst>
          </p:cNvPr>
          <p:cNvGraphicFramePr>
            <a:graphicFrameLocks noGrp="1"/>
          </p:cNvGraphicFramePr>
          <p:nvPr>
            <p:extLst>
              <p:ext uri="{D42A27DB-BD31-4B8C-83A1-F6EECF244321}">
                <p14:modId xmlns:p14="http://schemas.microsoft.com/office/powerpoint/2010/main" val="588489368"/>
              </p:ext>
            </p:extLst>
          </p:nvPr>
        </p:nvGraphicFramePr>
        <p:xfrm>
          <a:off x="807232" y="3997231"/>
          <a:ext cx="6142036" cy="3325189"/>
        </p:xfrm>
        <a:graphic>
          <a:graphicData uri="http://schemas.openxmlformats.org/drawingml/2006/table">
            <a:tbl>
              <a:tblPr firstRow="1" firstCol="1" bandRow="1">
                <a:tableStyleId>{7E9639D4-E3E2-4D34-9284-5A2195B3D0D7}</a:tableStyleId>
              </a:tblPr>
              <a:tblGrid>
                <a:gridCol w="3071018">
                  <a:extLst>
                    <a:ext uri="{9D8B030D-6E8A-4147-A177-3AD203B41FA5}">
                      <a16:colId xmlns:a16="http://schemas.microsoft.com/office/drawing/2014/main" val="3794249730"/>
                    </a:ext>
                  </a:extLst>
                </a:gridCol>
                <a:gridCol w="3071018">
                  <a:extLst>
                    <a:ext uri="{9D8B030D-6E8A-4147-A177-3AD203B41FA5}">
                      <a16:colId xmlns:a16="http://schemas.microsoft.com/office/drawing/2014/main" val="3596275774"/>
                    </a:ext>
                  </a:extLst>
                </a:gridCol>
              </a:tblGrid>
              <a:tr h="475027">
                <a:tc>
                  <a:txBody>
                    <a:bodyPr/>
                    <a:lstStyle/>
                    <a:p>
                      <a:pPr algn="l">
                        <a:lnSpc>
                          <a:spcPct val="115000"/>
                        </a:lnSpc>
                        <a:spcBef>
                          <a:spcPts val="1200"/>
                        </a:spcBef>
                        <a:spcAft>
                          <a:spcPts val="1000"/>
                        </a:spcAft>
                        <a:buNone/>
                      </a:pPr>
                      <a:r>
                        <a:rPr lang="en-ZA" sz="1200" kern="0" dirty="0">
                          <a:effectLst/>
                          <a:latin typeface="Titillium Web" panose="00000500000000000000" pitchFamily="2" charset="0"/>
                        </a:rPr>
                        <a:t>Intervention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1200"/>
                        </a:spcBef>
                        <a:spcAft>
                          <a:spcPts val="1000"/>
                        </a:spcAft>
                        <a:buNone/>
                      </a:pPr>
                      <a:r>
                        <a:rPr lang="en-ZA" sz="1200" kern="0" dirty="0">
                          <a:effectLst/>
                          <a:latin typeface="Titillium Web" panose="00000500000000000000" pitchFamily="2" charset="0"/>
                        </a:rPr>
                        <a:t>Estimated Cost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2455653681"/>
                  </a:ext>
                </a:extLst>
              </a:tr>
              <a:tr h="475027">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Accounting Software &amp; Licenses</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R80,000</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1633843"/>
                  </a:ext>
                </a:extLst>
              </a:tr>
              <a:tr h="475027">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Financial Training &amp; Capacity Building</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R30,000</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1890043"/>
                  </a:ext>
                </a:extLst>
              </a:tr>
              <a:tr h="475027">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External Audit &amp; Professional Support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R50,000</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9046591"/>
                  </a:ext>
                </a:extLst>
              </a:tr>
              <a:tr h="475027">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Policy Development &amp; Governance Frameworks</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R20,000</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77724360"/>
                  </a:ext>
                </a:extLst>
              </a:tr>
              <a:tr h="475027">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Capital Access Strategy Development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R20,000</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10737304"/>
                  </a:ext>
                </a:extLst>
              </a:tr>
              <a:tr h="475027">
                <a:tc>
                  <a:txBody>
                    <a:bodyPr/>
                    <a:lstStyle/>
                    <a:p>
                      <a:pPr marL="0" marR="0">
                        <a:lnSpc>
                          <a:spcPct val="115000"/>
                        </a:lnSpc>
                        <a:spcAft>
                          <a:spcPts val="800"/>
                        </a:spcAft>
                        <a:buNone/>
                      </a:pPr>
                      <a:r>
                        <a:rPr lang="en-US" sz="1200" b="1" kern="100">
                          <a:effectLst/>
                          <a:latin typeface="Titillium Web" panose="00000500000000000000" pitchFamily="2" charset="0"/>
                          <a:ea typeface="Aptos" panose="020B0004020202020204" pitchFamily="34" charset="0"/>
                          <a:cs typeface="Times New Roman" panose="02020603050405020304" pitchFamily="18" charset="0"/>
                        </a:rPr>
                        <a:t>Total</a:t>
                      </a:r>
                      <a:endParaRPr lang="en-US" sz="12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b="1" kern="100" dirty="0">
                          <a:effectLst/>
                          <a:latin typeface="Titillium Web" panose="00000500000000000000" pitchFamily="2" charset="0"/>
                          <a:ea typeface="Aptos" panose="020B0004020202020204" pitchFamily="34" charset="0"/>
                          <a:cs typeface="Times New Roman" panose="02020603050405020304" pitchFamily="18" charset="0"/>
                        </a:rPr>
                        <a:t>R200,000</a:t>
                      </a:r>
                      <a:endParaRPr lang="en-US"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78335663"/>
                  </a:ext>
                </a:extLst>
              </a:tr>
            </a:tbl>
          </a:graphicData>
        </a:graphic>
      </p:graphicFrame>
      <p:grpSp>
        <p:nvGrpSpPr>
          <p:cNvPr id="10" name="Group 9">
            <a:extLst>
              <a:ext uri="{FF2B5EF4-FFF2-40B4-BE49-F238E27FC236}">
                <a16:creationId xmlns:a16="http://schemas.microsoft.com/office/drawing/2014/main" id="{BE18824B-8525-4033-8D43-4A03CCF66EAE}"/>
              </a:ext>
            </a:extLst>
          </p:cNvPr>
          <p:cNvGrpSpPr/>
          <p:nvPr/>
        </p:nvGrpSpPr>
        <p:grpSpPr>
          <a:xfrm>
            <a:off x="5999045" y="7708487"/>
            <a:ext cx="1314450" cy="1449210"/>
            <a:chOff x="5999045" y="7407697"/>
            <a:chExt cx="1314450" cy="1449210"/>
          </a:xfrm>
        </p:grpSpPr>
        <p:sp>
          <p:nvSpPr>
            <p:cNvPr id="14" name="Text 4">
              <a:extLst>
                <a:ext uri="{FF2B5EF4-FFF2-40B4-BE49-F238E27FC236}">
                  <a16:creationId xmlns:a16="http://schemas.microsoft.com/office/drawing/2014/main" id="{0C07EF6E-FA51-6B53-E520-D84F53F3875D}"/>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9" name="Image 4" descr="preencoded.png">
              <a:extLst>
                <a:ext uri="{FF2B5EF4-FFF2-40B4-BE49-F238E27FC236}">
                  <a16:creationId xmlns:a16="http://schemas.microsoft.com/office/drawing/2014/main" id="{3027B2C3-BBDB-C292-5C96-B5821BD7ED9B}"/>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679FB4E2-E265-9DB9-93F7-3667CA77EA0E}"/>
              </a:ext>
            </a:extLst>
          </p:cNvPr>
          <p:cNvGrpSpPr/>
          <p:nvPr/>
        </p:nvGrpSpPr>
        <p:grpSpPr>
          <a:xfrm>
            <a:off x="5657974" y="1412484"/>
            <a:ext cx="1382886" cy="1387866"/>
            <a:chOff x="5591781" y="1412484"/>
            <a:chExt cx="1382886" cy="1387866"/>
          </a:xfrm>
        </p:grpSpPr>
        <p:sp>
          <p:nvSpPr>
            <p:cNvPr id="20" name="Rectangle 19">
              <a:extLst>
                <a:ext uri="{FF2B5EF4-FFF2-40B4-BE49-F238E27FC236}">
                  <a16:creationId xmlns:a16="http://schemas.microsoft.com/office/drawing/2014/main" id="{696FE4BF-60FA-10B7-3F43-8617439BB26A}"/>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1" name="Picture 20">
              <a:extLst>
                <a:ext uri="{FF2B5EF4-FFF2-40B4-BE49-F238E27FC236}">
                  <a16:creationId xmlns:a16="http://schemas.microsoft.com/office/drawing/2014/main" id="{AA23AF05-1CBE-9855-46FA-7C19E326E9FB}"/>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2" name="Rectangle 21">
              <a:extLst>
                <a:ext uri="{FF2B5EF4-FFF2-40B4-BE49-F238E27FC236}">
                  <a16:creationId xmlns:a16="http://schemas.microsoft.com/office/drawing/2014/main" id="{9E7D64BE-63AD-0387-A596-10EFBA0CC62D}"/>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6274981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2" descr="preencoded.png">
            <a:extLst>
              <a:ext uri="{FF2B5EF4-FFF2-40B4-BE49-F238E27FC236}">
                <a16:creationId xmlns:a16="http://schemas.microsoft.com/office/drawing/2014/main" id="{A226FED4-D06D-4D9B-FF61-A22F92B81232}"/>
              </a:ext>
            </a:extLst>
          </p:cNvPr>
          <p:cNvPicPr>
            <a:picLocks noChangeAspect="1"/>
          </p:cNvPicPr>
          <p:nvPr/>
        </p:nvPicPr>
        <p:blipFill>
          <a:blip r:embed="rId2"/>
          <a:stretch>
            <a:fillRect/>
          </a:stretch>
        </p:blipFill>
        <p:spPr>
          <a:xfrm>
            <a:off x="807232" y="1549479"/>
            <a:ext cx="85725" cy="981075"/>
          </a:xfrm>
          <a:prstGeom prst="rect">
            <a:avLst/>
          </a:prstGeom>
        </p:spPr>
      </p:pic>
      <p:pic>
        <p:nvPicPr>
          <p:cNvPr id="3" name="Image 3" descr="preencoded.png">
            <a:extLst>
              <a:ext uri="{FF2B5EF4-FFF2-40B4-BE49-F238E27FC236}">
                <a16:creationId xmlns:a16="http://schemas.microsoft.com/office/drawing/2014/main" id="{F3A89D9E-2CDD-76C6-9781-EFCC61E14F7F}"/>
              </a:ext>
            </a:extLst>
          </p:cNvPr>
          <p:cNvPicPr>
            <a:picLocks noChangeAspect="1"/>
          </p:cNvPicPr>
          <p:nvPr/>
        </p:nvPicPr>
        <p:blipFill>
          <a:blip r:embed="rId3"/>
          <a:stretch>
            <a:fillRect/>
          </a:stretch>
        </p:blipFill>
        <p:spPr>
          <a:xfrm>
            <a:off x="796962" y="919932"/>
            <a:ext cx="6177705" cy="190500"/>
          </a:xfrm>
          <a:prstGeom prst="rect">
            <a:avLst/>
          </a:prstGeom>
        </p:spPr>
      </p:pic>
      <p:sp>
        <p:nvSpPr>
          <p:cNvPr id="4" name="Text 0">
            <a:extLst>
              <a:ext uri="{FF2B5EF4-FFF2-40B4-BE49-F238E27FC236}">
                <a16:creationId xmlns:a16="http://schemas.microsoft.com/office/drawing/2014/main" id="{24D44E3C-21D5-0FA0-5BEA-07B24A37BAF3}"/>
              </a:ext>
            </a:extLst>
          </p:cNvPr>
          <p:cNvSpPr/>
          <p:nvPr/>
        </p:nvSpPr>
        <p:spPr>
          <a:xfrm>
            <a:off x="966743" y="1728842"/>
            <a:ext cx="3676650" cy="76248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2.5 Budget Justification</a:t>
            </a:r>
          </a:p>
        </p:txBody>
      </p:sp>
      <p:sp>
        <p:nvSpPr>
          <p:cNvPr id="5" name="Text 1">
            <a:extLst>
              <a:ext uri="{FF2B5EF4-FFF2-40B4-BE49-F238E27FC236}">
                <a16:creationId xmlns:a16="http://schemas.microsoft.com/office/drawing/2014/main" id="{61BFFE93-5988-46BC-AF34-275DA1F7595F}"/>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6" name="Text 2">
            <a:extLst>
              <a:ext uri="{FF2B5EF4-FFF2-40B4-BE49-F238E27FC236}">
                <a16:creationId xmlns:a16="http://schemas.microsoft.com/office/drawing/2014/main" id="{C7748D32-FE44-A500-D5C1-8639F520C20F}"/>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7" name="Text 3">
            <a:extLst>
              <a:ext uri="{FF2B5EF4-FFF2-40B4-BE49-F238E27FC236}">
                <a16:creationId xmlns:a16="http://schemas.microsoft.com/office/drawing/2014/main" id="{E687F546-BAB4-A1F0-B83B-A3F4D6DFE296}"/>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8" name="Text 5">
            <a:extLst>
              <a:ext uri="{FF2B5EF4-FFF2-40B4-BE49-F238E27FC236}">
                <a16:creationId xmlns:a16="http://schemas.microsoft.com/office/drawing/2014/main" id="{7B159043-D25E-6BD7-36D0-8BE68C0B1031}"/>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9" name="Group 8">
            <a:extLst>
              <a:ext uri="{FF2B5EF4-FFF2-40B4-BE49-F238E27FC236}">
                <a16:creationId xmlns:a16="http://schemas.microsoft.com/office/drawing/2014/main" id="{9913F708-424F-B2DD-1185-E7968311ABB6}"/>
              </a:ext>
            </a:extLst>
          </p:cNvPr>
          <p:cNvGrpSpPr/>
          <p:nvPr/>
        </p:nvGrpSpPr>
        <p:grpSpPr>
          <a:xfrm>
            <a:off x="256735" y="3363160"/>
            <a:ext cx="4979684" cy="6426898"/>
            <a:chOff x="1650861" y="1521118"/>
            <a:chExt cx="3318131" cy="6426898"/>
          </a:xfrm>
        </p:grpSpPr>
        <p:sp>
          <p:nvSpPr>
            <p:cNvPr id="15" name="Text 1">
              <a:extLst>
                <a:ext uri="{FF2B5EF4-FFF2-40B4-BE49-F238E27FC236}">
                  <a16:creationId xmlns:a16="http://schemas.microsoft.com/office/drawing/2014/main" id="{443499C3-DD12-DAE6-BFD8-46A78F7D086C}"/>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16" name="Text 2">
              <a:extLst>
                <a:ext uri="{FF2B5EF4-FFF2-40B4-BE49-F238E27FC236}">
                  <a16:creationId xmlns:a16="http://schemas.microsoft.com/office/drawing/2014/main" id="{99EEB921-5B64-2EA3-29E5-977BA48FA366}"/>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Accounting Software &amp; Licenses</a:t>
              </a:r>
              <a:endParaRPr lang="en-US" sz="1600" dirty="0">
                <a:latin typeface="Titillium Web" panose="00000500000000000000" pitchFamily="2" charset="0"/>
              </a:endParaRPr>
            </a:p>
          </p:txBody>
        </p:sp>
        <p:sp>
          <p:nvSpPr>
            <p:cNvPr id="17" name="Text 3">
              <a:extLst>
                <a:ext uri="{FF2B5EF4-FFF2-40B4-BE49-F238E27FC236}">
                  <a16:creationId xmlns:a16="http://schemas.microsoft.com/office/drawing/2014/main" id="{659B5947-D24F-98BC-F013-9A32D0B9FACD}"/>
                </a:ext>
              </a:extLst>
            </p:cNvPr>
            <p:cNvSpPr/>
            <p:nvPr/>
          </p:nvSpPr>
          <p:spPr>
            <a:xfrm>
              <a:off x="2507686" y="1832909"/>
              <a:ext cx="2461306" cy="8482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a:latin typeface="Titillium Web"/>
                  <a:ea typeface="Titillium Web"/>
                  <a:cs typeface="Titillium Web"/>
                  <a:sym typeface="Titillium Web"/>
                </a:rPr>
                <a:t>Provides the foundation for accurate record-keeping, financial reporting, and audit readiness. Essential for building credibility with funders and clients.</a:t>
              </a:r>
              <a:endParaRPr lang="en-US" sz="1100" dirty="0">
                <a:latin typeface="Titillium Web" panose="00000500000000000000" pitchFamily="2" charset="0"/>
              </a:endParaRPr>
            </a:p>
          </p:txBody>
        </p:sp>
        <p:sp>
          <p:nvSpPr>
            <p:cNvPr id="18" name="Text 4">
              <a:extLst>
                <a:ext uri="{FF2B5EF4-FFF2-40B4-BE49-F238E27FC236}">
                  <a16:creationId xmlns:a16="http://schemas.microsoft.com/office/drawing/2014/main" id="{59F128BF-82B9-9FFC-C90F-C4C4DDBD5838}"/>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19" name="Text 5">
              <a:extLst>
                <a:ext uri="{FF2B5EF4-FFF2-40B4-BE49-F238E27FC236}">
                  <a16:creationId xmlns:a16="http://schemas.microsoft.com/office/drawing/2014/main" id="{5B669574-B592-47FA-5575-C60F2E73849C}"/>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Financial Training &amp; Capacity Building</a:t>
              </a:r>
              <a:endParaRPr lang="en-US" sz="1600" dirty="0">
                <a:latin typeface="Titillium Web" panose="00000500000000000000" pitchFamily="2" charset="0"/>
              </a:endParaRPr>
            </a:p>
          </p:txBody>
        </p:sp>
        <p:sp>
          <p:nvSpPr>
            <p:cNvPr id="20" name="Text 6">
              <a:extLst>
                <a:ext uri="{FF2B5EF4-FFF2-40B4-BE49-F238E27FC236}">
                  <a16:creationId xmlns:a16="http://schemas.microsoft.com/office/drawing/2014/main" id="{64F7BCA9-415F-63B9-900C-6205F92DAFD1}"/>
                </a:ext>
              </a:extLst>
            </p:cNvPr>
            <p:cNvSpPr/>
            <p:nvPr/>
          </p:nvSpPr>
          <p:spPr>
            <a:xfrm>
              <a:off x="2507686" y="3154190"/>
              <a:ext cx="2329214" cy="84367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a:t>
              </a:r>
              <a:r>
                <a:rPr lang="en-US" sz="1100" dirty="0">
                  <a:latin typeface="Titillium Web"/>
                  <a:ea typeface="Titillium Web"/>
                  <a:cs typeface="Titillium Web"/>
                  <a:sym typeface="Titillium Web"/>
                </a:rPr>
                <a:t>Ensures staff can effectively use new systems, apply budgeting tools, and maintain consistent reporting standards.</a:t>
              </a:r>
              <a:endParaRPr lang="en-US" sz="1100" dirty="0">
                <a:latin typeface="Titillium Web" panose="00000500000000000000" pitchFamily="2" charset="0"/>
              </a:endParaRPr>
            </a:p>
          </p:txBody>
        </p:sp>
        <p:sp>
          <p:nvSpPr>
            <p:cNvPr id="21" name="Text 7">
              <a:extLst>
                <a:ext uri="{FF2B5EF4-FFF2-40B4-BE49-F238E27FC236}">
                  <a16:creationId xmlns:a16="http://schemas.microsoft.com/office/drawing/2014/main" id="{9F34F81E-A6E8-6BDC-28F4-08A7D9CFEFAF}"/>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22" name="Text 8">
              <a:extLst>
                <a:ext uri="{FF2B5EF4-FFF2-40B4-BE49-F238E27FC236}">
                  <a16:creationId xmlns:a16="http://schemas.microsoft.com/office/drawing/2014/main" id="{C6ABF03A-742E-C944-1848-BD71CDBB7640}"/>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External Audit &amp; Professional Support</a:t>
              </a:r>
              <a:endParaRPr lang="en-US" sz="1600" dirty="0">
                <a:latin typeface="Titillium Web" panose="00000500000000000000" pitchFamily="2" charset="0"/>
              </a:endParaRPr>
            </a:p>
          </p:txBody>
        </p:sp>
        <p:sp>
          <p:nvSpPr>
            <p:cNvPr id="23" name="Text 9">
              <a:extLst>
                <a:ext uri="{FF2B5EF4-FFF2-40B4-BE49-F238E27FC236}">
                  <a16:creationId xmlns:a16="http://schemas.microsoft.com/office/drawing/2014/main" id="{A45C4EE3-91F9-96D3-7173-4F3E0EAD43C0}"/>
                </a:ext>
              </a:extLst>
            </p:cNvPr>
            <p:cNvSpPr/>
            <p:nvPr/>
          </p:nvSpPr>
          <p:spPr>
            <a:xfrm>
              <a:off x="2507686" y="4348371"/>
              <a:ext cx="2329214" cy="1160023"/>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Strengthens compliance, produces credible financial statements, and prepares the company for funder and investor due diligence.</a:t>
              </a:r>
              <a:endParaRPr lang="en-US" sz="1100" dirty="0">
                <a:latin typeface="Titillium Web" panose="00000500000000000000" pitchFamily="2" charset="0"/>
              </a:endParaRPr>
            </a:p>
          </p:txBody>
        </p:sp>
        <p:sp>
          <p:nvSpPr>
            <p:cNvPr id="24" name="Text 10">
              <a:extLst>
                <a:ext uri="{FF2B5EF4-FFF2-40B4-BE49-F238E27FC236}">
                  <a16:creationId xmlns:a16="http://schemas.microsoft.com/office/drawing/2014/main" id="{8C69690A-C031-4637-EB73-3592B8F31287}"/>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25" name="Text 11">
              <a:extLst>
                <a:ext uri="{FF2B5EF4-FFF2-40B4-BE49-F238E27FC236}">
                  <a16:creationId xmlns:a16="http://schemas.microsoft.com/office/drawing/2014/main" id="{71B4E8F0-62FC-12B5-3D4B-3B6A933D6544}"/>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Policy Development </a:t>
              </a:r>
              <a:endParaRPr lang="en-US" sz="1600" dirty="0">
                <a:latin typeface="Titillium Web" panose="00000500000000000000" pitchFamily="2" charset="0"/>
              </a:endParaRPr>
            </a:p>
          </p:txBody>
        </p:sp>
        <p:sp>
          <p:nvSpPr>
            <p:cNvPr id="26" name="Text 12">
              <a:extLst>
                <a:ext uri="{FF2B5EF4-FFF2-40B4-BE49-F238E27FC236}">
                  <a16:creationId xmlns:a16="http://schemas.microsoft.com/office/drawing/2014/main" id="{45F7F2A4-56CB-20F5-E210-C4B748662B57}"/>
                </a:ext>
              </a:extLst>
            </p:cNvPr>
            <p:cNvSpPr/>
            <p:nvPr/>
          </p:nvSpPr>
          <p:spPr>
            <a:xfrm>
              <a:off x="2507686" y="5921164"/>
              <a:ext cx="2329214" cy="710132"/>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Establishes accountability mechanisms (approval thresholds, delegated authority) to reduce risks of mismanagement.</a:t>
              </a:r>
              <a:endParaRPr lang="en-US" sz="1100" dirty="0">
                <a:latin typeface="Titillium Web" panose="00000500000000000000" pitchFamily="2" charset="0"/>
              </a:endParaRPr>
            </a:p>
          </p:txBody>
        </p:sp>
        <p:sp>
          <p:nvSpPr>
            <p:cNvPr id="27" name="Text 13">
              <a:extLst>
                <a:ext uri="{FF2B5EF4-FFF2-40B4-BE49-F238E27FC236}">
                  <a16:creationId xmlns:a16="http://schemas.microsoft.com/office/drawing/2014/main" id="{17884863-AB13-2D16-F49C-C70D42085990}"/>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28" name="Text 14">
              <a:extLst>
                <a:ext uri="{FF2B5EF4-FFF2-40B4-BE49-F238E27FC236}">
                  <a16:creationId xmlns:a16="http://schemas.microsoft.com/office/drawing/2014/main" id="{3F6A710C-6A69-06C2-722E-033434763FF9}"/>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Capital Access Strategy Development</a:t>
              </a:r>
              <a:endParaRPr lang="en-US" sz="1600" dirty="0">
                <a:latin typeface="Titillium Web" panose="00000500000000000000" pitchFamily="2" charset="0"/>
              </a:endParaRPr>
            </a:p>
          </p:txBody>
        </p:sp>
        <p:sp>
          <p:nvSpPr>
            <p:cNvPr id="29" name="Text 15">
              <a:extLst>
                <a:ext uri="{FF2B5EF4-FFF2-40B4-BE49-F238E27FC236}">
                  <a16:creationId xmlns:a16="http://schemas.microsoft.com/office/drawing/2014/main" id="{BF42C9DD-9F08-F52F-B283-B76DC8B9CBD5}"/>
                </a:ext>
              </a:extLst>
            </p:cNvPr>
            <p:cNvSpPr/>
            <p:nvPr/>
          </p:nvSpPr>
          <p:spPr>
            <a:xfrm>
              <a:off x="2507686" y="7189590"/>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Positions the company to engage banks, DFIs, and investors with credible financial documentation and investor briefs.</a:t>
              </a:r>
              <a:endParaRPr lang="en-US" sz="1100" dirty="0">
                <a:latin typeface="Titillium Web" panose="00000500000000000000" pitchFamily="2" charset="0"/>
              </a:endParaRPr>
            </a:p>
          </p:txBody>
        </p:sp>
      </p:grpSp>
      <p:sp>
        <p:nvSpPr>
          <p:cNvPr id="39" name="Text 1">
            <a:extLst>
              <a:ext uri="{FF2B5EF4-FFF2-40B4-BE49-F238E27FC236}">
                <a16:creationId xmlns:a16="http://schemas.microsoft.com/office/drawing/2014/main" id="{EA0BC130-D505-826C-239A-6FB31E3CBF64}"/>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40" name="Rectangle 39">
            <a:extLst>
              <a:ext uri="{FF2B5EF4-FFF2-40B4-BE49-F238E27FC236}">
                <a16:creationId xmlns:a16="http://schemas.microsoft.com/office/drawing/2014/main" id="{762C406A-6177-B832-FAC2-EF5222598F4D}"/>
              </a:ext>
            </a:extLst>
          </p:cNvPr>
          <p:cNvSpPr/>
          <p:nvPr/>
        </p:nvSpPr>
        <p:spPr>
          <a:xfrm>
            <a:off x="5591781" y="3358037"/>
            <a:ext cx="1382886" cy="6447258"/>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1" name="TextBox 40">
            <a:extLst>
              <a:ext uri="{FF2B5EF4-FFF2-40B4-BE49-F238E27FC236}">
                <a16:creationId xmlns:a16="http://schemas.microsoft.com/office/drawing/2014/main" id="{065F0813-79A4-9D14-7F4E-4A9F43A9A47C}"/>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Domain Budget = R200K</a:t>
            </a:r>
            <a:endParaRPr lang="en-ZA" sz="2800" b="1" dirty="0">
              <a:solidFill>
                <a:schemeClr val="bg1"/>
              </a:solidFill>
              <a:latin typeface="Titillium Web" panose="00000500000000000000" pitchFamily="2" charset="0"/>
            </a:endParaRPr>
          </a:p>
        </p:txBody>
      </p:sp>
      <p:sp>
        <p:nvSpPr>
          <p:cNvPr id="42" name="Rectangle 41">
            <a:extLst>
              <a:ext uri="{FF2B5EF4-FFF2-40B4-BE49-F238E27FC236}">
                <a16:creationId xmlns:a16="http://schemas.microsoft.com/office/drawing/2014/main" id="{DB429539-6EB0-6509-C13D-07696689830C}"/>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4" name="Rectangle 53">
            <a:extLst>
              <a:ext uri="{FF2B5EF4-FFF2-40B4-BE49-F238E27FC236}">
                <a16:creationId xmlns:a16="http://schemas.microsoft.com/office/drawing/2014/main" id="{06A94E43-8E5D-1CD1-9ED2-6D120EC5370A}"/>
              </a:ext>
            </a:extLst>
          </p:cNvPr>
          <p:cNvSpPr/>
          <p:nvPr/>
        </p:nvSpPr>
        <p:spPr>
          <a:xfrm>
            <a:off x="252603" y="3398071"/>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57" name="Rectangle 56">
            <a:extLst>
              <a:ext uri="{FF2B5EF4-FFF2-40B4-BE49-F238E27FC236}">
                <a16:creationId xmlns:a16="http://schemas.microsoft.com/office/drawing/2014/main" id="{5CB6197F-B229-B6CA-5B17-A42E67E21065}"/>
              </a:ext>
            </a:extLst>
          </p:cNvPr>
          <p:cNvSpPr/>
          <p:nvPr/>
        </p:nvSpPr>
        <p:spPr>
          <a:xfrm>
            <a:off x="252603" y="4698542"/>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0" name="Rectangle 59">
            <a:extLst>
              <a:ext uri="{FF2B5EF4-FFF2-40B4-BE49-F238E27FC236}">
                <a16:creationId xmlns:a16="http://schemas.microsoft.com/office/drawing/2014/main" id="{72FC0532-247E-F2BC-9316-9063AEC13AF8}"/>
              </a:ext>
            </a:extLst>
          </p:cNvPr>
          <p:cNvSpPr/>
          <p:nvPr/>
        </p:nvSpPr>
        <p:spPr>
          <a:xfrm>
            <a:off x="252603" y="5999014"/>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3" name="Rectangle 62">
            <a:extLst>
              <a:ext uri="{FF2B5EF4-FFF2-40B4-BE49-F238E27FC236}">
                <a16:creationId xmlns:a16="http://schemas.microsoft.com/office/drawing/2014/main" id="{04D8C340-D30F-F8C4-8663-0536C24F6A8C}"/>
              </a:ext>
            </a:extLst>
          </p:cNvPr>
          <p:cNvSpPr/>
          <p:nvPr/>
        </p:nvSpPr>
        <p:spPr>
          <a:xfrm>
            <a:off x="257156" y="7313316"/>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6" name="Rectangle 65">
            <a:extLst>
              <a:ext uri="{FF2B5EF4-FFF2-40B4-BE49-F238E27FC236}">
                <a16:creationId xmlns:a16="http://schemas.microsoft.com/office/drawing/2014/main" id="{40E80D38-C6EA-E0AF-0111-494EFCF3E055}"/>
              </a:ext>
            </a:extLst>
          </p:cNvPr>
          <p:cNvSpPr/>
          <p:nvPr/>
        </p:nvSpPr>
        <p:spPr>
          <a:xfrm>
            <a:off x="252603" y="8608000"/>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grpSp>
        <p:nvGrpSpPr>
          <p:cNvPr id="11" name="Group 10">
            <a:extLst>
              <a:ext uri="{FF2B5EF4-FFF2-40B4-BE49-F238E27FC236}">
                <a16:creationId xmlns:a16="http://schemas.microsoft.com/office/drawing/2014/main" id="{3C1A6D13-0083-A678-7F10-2FC1DDF2FB71}"/>
              </a:ext>
            </a:extLst>
          </p:cNvPr>
          <p:cNvGrpSpPr/>
          <p:nvPr/>
        </p:nvGrpSpPr>
        <p:grpSpPr>
          <a:xfrm>
            <a:off x="5657974" y="1412484"/>
            <a:ext cx="1382886" cy="1387866"/>
            <a:chOff x="5591781" y="1412484"/>
            <a:chExt cx="1382886" cy="1387866"/>
          </a:xfrm>
        </p:grpSpPr>
        <p:sp>
          <p:nvSpPr>
            <p:cNvPr id="12" name="Rectangle 11">
              <a:extLst>
                <a:ext uri="{FF2B5EF4-FFF2-40B4-BE49-F238E27FC236}">
                  <a16:creationId xmlns:a16="http://schemas.microsoft.com/office/drawing/2014/main" id="{D791953B-C3C2-1415-1AEF-F8430EF35264}"/>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3" name="Picture 12">
              <a:extLst>
                <a:ext uri="{FF2B5EF4-FFF2-40B4-BE49-F238E27FC236}">
                  <a16:creationId xmlns:a16="http://schemas.microsoft.com/office/drawing/2014/main" id="{244FD246-8003-769F-2D1A-4813684068DC}"/>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14" name="Rectangle 13">
              <a:extLst>
                <a:ext uri="{FF2B5EF4-FFF2-40B4-BE49-F238E27FC236}">
                  <a16:creationId xmlns:a16="http://schemas.microsoft.com/office/drawing/2014/main" id="{225DA398-8CB4-8334-C790-46573715694B}"/>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0" name="TextBox 29">
            <a:extLst>
              <a:ext uri="{FF2B5EF4-FFF2-40B4-BE49-F238E27FC236}">
                <a16:creationId xmlns:a16="http://schemas.microsoft.com/office/drawing/2014/main" id="{F09F9483-2DC0-E54B-DA16-4E2E526CEA83}"/>
              </a:ext>
            </a:extLst>
          </p:cNvPr>
          <p:cNvSpPr txBox="1"/>
          <p:nvPr/>
        </p:nvSpPr>
        <p:spPr>
          <a:xfrm>
            <a:off x="259114" y="3776051"/>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R80K</a:t>
            </a:r>
          </a:p>
        </p:txBody>
      </p:sp>
      <p:sp>
        <p:nvSpPr>
          <p:cNvPr id="31" name="TextBox 30">
            <a:extLst>
              <a:ext uri="{FF2B5EF4-FFF2-40B4-BE49-F238E27FC236}">
                <a16:creationId xmlns:a16="http://schemas.microsoft.com/office/drawing/2014/main" id="{7D231C4C-40E5-7BCB-E67B-9DC8713C163F}"/>
              </a:ext>
            </a:extLst>
          </p:cNvPr>
          <p:cNvSpPr txBox="1"/>
          <p:nvPr/>
        </p:nvSpPr>
        <p:spPr>
          <a:xfrm>
            <a:off x="264118" y="5103560"/>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R30K</a:t>
            </a:r>
          </a:p>
        </p:txBody>
      </p:sp>
      <p:sp>
        <p:nvSpPr>
          <p:cNvPr id="32" name="TextBox 31">
            <a:extLst>
              <a:ext uri="{FF2B5EF4-FFF2-40B4-BE49-F238E27FC236}">
                <a16:creationId xmlns:a16="http://schemas.microsoft.com/office/drawing/2014/main" id="{FD236689-A7F0-DBC5-8836-828E0704D9DF}"/>
              </a:ext>
            </a:extLst>
          </p:cNvPr>
          <p:cNvSpPr txBox="1"/>
          <p:nvPr/>
        </p:nvSpPr>
        <p:spPr>
          <a:xfrm>
            <a:off x="258013" y="639371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R50K</a:t>
            </a:r>
          </a:p>
        </p:txBody>
      </p:sp>
      <p:sp>
        <p:nvSpPr>
          <p:cNvPr id="33" name="TextBox 32">
            <a:extLst>
              <a:ext uri="{FF2B5EF4-FFF2-40B4-BE49-F238E27FC236}">
                <a16:creationId xmlns:a16="http://schemas.microsoft.com/office/drawing/2014/main" id="{1951FCCA-128F-F866-852E-F576CFB38654}"/>
              </a:ext>
            </a:extLst>
          </p:cNvPr>
          <p:cNvSpPr txBox="1"/>
          <p:nvPr/>
        </p:nvSpPr>
        <p:spPr>
          <a:xfrm>
            <a:off x="259114" y="7700318"/>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R20K</a:t>
            </a:r>
          </a:p>
        </p:txBody>
      </p:sp>
      <p:sp>
        <p:nvSpPr>
          <p:cNvPr id="34" name="TextBox 33">
            <a:extLst>
              <a:ext uri="{FF2B5EF4-FFF2-40B4-BE49-F238E27FC236}">
                <a16:creationId xmlns:a16="http://schemas.microsoft.com/office/drawing/2014/main" id="{A892F572-CE75-CFC6-0AD7-AC997E8DB6BE}"/>
              </a:ext>
            </a:extLst>
          </p:cNvPr>
          <p:cNvSpPr txBox="1"/>
          <p:nvPr/>
        </p:nvSpPr>
        <p:spPr>
          <a:xfrm>
            <a:off x="258461" y="899500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R20K</a:t>
            </a:r>
          </a:p>
        </p:txBody>
      </p:sp>
    </p:spTree>
    <p:extLst>
      <p:ext uri="{BB962C8B-B14F-4D97-AF65-F5344CB8AC3E}">
        <p14:creationId xmlns:p14="http://schemas.microsoft.com/office/powerpoint/2010/main" val="24800068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1442B-1D53-176C-0EEB-642E8C5A196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9DC583FF-1362-9D02-E8AC-BA623E9D0317}"/>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C2B1AF12-716D-78EB-1C5A-73EA071F7119}"/>
              </a:ext>
            </a:extLst>
          </p:cNvPr>
          <p:cNvSpPr/>
          <p:nvPr/>
        </p:nvSpPr>
        <p:spPr>
          <a:xfrm>
            <a:off x="807232" y="1942547"/>
            <a:ext cx="4390676"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2.6 Return on Investment</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2CE32DCC-4575-C647-63F5-460A2B5F09A5}"/>
              </a:ext>
            </a:extLst>
          </p:cNvPr>
          <p:cNvSpPr/>
          <p:nvPr/>
        </p:nvSpPr>
        <p:spPr>
          <a:xfrm>
            <a:off x="943602" y="2460276"/>
            <a:ext cx="4714372" cy="644676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Strengthening the financial domain of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is not only a compliance requirement but also a driver of long-term sustainability and growth. The proposed interventions are designed to deliver measurable returns by improving transparency, enhancing credibility, and unlocking access to capital and contracting opportunities. Each intervention contributes directly to funder readiness while also building internal efficiency and accountability.</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Accounting Software &amp; Licenses will deliver a strong return by enabling reliable financial reporting, improving credibility, and unlocking access to larger contracts and funding opportunities.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Financial Training &amp; Capacity Building will ensure staff can apply financial discipline consistently, reducing errors and improving long-term efficiency, which results in cost savings.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External Audit &amp; Professional Support will provide credible, audit-ready financial statements that build trust with funders, banks, and procurement authorities.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Policy Development &amp; Governance Frameworks will strengthen accountability and reduce the risk of mismanagement, ensuring efficient and compliant use of company resources.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Capital Access Strategy Development will enhance engagement with banks, development finance institutions, and investors, increasing the likelihood of securing external capital to fund growth.</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Collectively, these interventions provide a high return on investment by building trust, reducing risks, improving compliance, and opening new funding and contracting opportunities.</a:t>
            </a:r>
          </a:p>
        </p:txBody>
      </p:sp>
      <p:sp>
        <p:nvSpPr>
          <p:cNvPr id="10" name="Text 2">
            <a:extLst>
              <a:ext uri="{FF2B5EF4-FFF2-40B4-BE49-F238E27FC236}">
                <a16:creationId xmlns:a16="http://schemas.microsoft.com/office/drawing/2014/main" id="{858C6328-DEE7-115F-ACCC-F559DE458B51}"/>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71111646-7766-4FA2-CE3C-DFE63A4C4661}"/>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a:extLst>
              <a:ext uri="{FF2B5EF4-FFF2-40B4-BE49-F238E27FC236}">
                <a16:creationId xmlns:a16="http://schemas.microsoft.com/office/drawing/2014/main" id="{C952C835-A801-503E-A21D-4D9BCDA95E43}"/>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4889AAEB-DAF9-D4E9-8D83-15DA08B9F5D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471E5571-1828-9044-B438-BDB888D0F607}"/>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F6F583D0-611F-6061-BFC0-C3B738785262}"/>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CF0DD5A8-EDE8-DEE9-0F21-45C5F472BCE8}"/>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6" name="Text 4">
            <a:extLst>
              <a:ext uri="{FF2B5EF4-FFF2-40B4-BE49-F238E27FC236}">
                <a16:creationId xmlns:a16="http://schemas.microsoft.com/office/drawing/2014/main" id="{9271A417-B136-09A3-541D-9767055F9374}"/>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19</a:t>
            </a:r>
            <a:endParaRPr lang="en-US" sz="1000" b="1" dirty="0">
              <a:latin typeface="Titillium Web" panose="00000500000000000000" pitchFamily="2" charset="0"/>
            </a:endParaRPr>
          </a:p>
        </p:txBody>
      </p:sp>
      <p:sp>
        <p:nvSpPr>
          <p:cNvPr id="7" name="Flowchart: Connector 6">
            <a:extLst>
              <a:ext uri="{FF2B5EF4-FFF2-40B4-BE49-F238E27FC236}">
                <a16:creationId xmlns:a16="http://schemas.microsoft.com/office/drawing/2014/main" id="{B73A6390-4878-A31B-AB4C-7E898A8FB330}"/>
              </a:ext>
            </a:extLst>
          </p:cNvPr>
          <p:cNvSpPr/>
          <p:nvPr/>
        </p:nvSpPr>
        <p:spPr>
          <a:xfrm>
            <a:off x="7059485" y="9377136"/>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7" name="Group 16">
            <a:extLst>
              <a:ext uri="{FF2B5EF4-FFF2-40B4-BE49-F238E27FC236}">
                <a16:creationId xmlns:a16="http://schemas.microsoft.com/office/drawing/2014/main" id="{241A7D20-D475-B1F3-3DB6-B51FC79010AA}"/>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95C4A366-A0BC-B3AD-BDC5-23BC27C7479C}"/>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3" name="Picture 22">
              <a:extLst>
                <a:ext uri="{FF2B5EF4-FFF2-40B4-BE49-F238E27FC236}">
                  <a16:creationId xmlns:a16="http://schemas.microsoft.com/office/drawing/2014/main" id="{BE349CD2-AEB8-B736-30D2-AAB1BF359C4E}"/>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4" name="Rectangle 23">
              <a:extLst>
                <a:ext uri="{FF2B5EF4-FFF2-40B4-BE49-F238E27FC236}">
                  <a16:creationId xmlns:a16="http://schemas.microsoft.com/office/drawing/2014/main" id="{D9DFD034-B31C-A734-90C6-BE9F95127334}"/>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2415289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1" descr="preencoded.png"/>
          <p:cNvPicPr>
            <a:picLocks noChangeAspect="1"/>
          </p:cNvPicPr>
          <p:nvPr/>
        </p:nvPicPr>
        <p:blipFill>
          <a:blip r:embed="rId3"/>
          <a:stretch>
            <a:fillRect/>
          </a:stretch>
        </p:blipFill>
        <p:spPr>
          <a:xfrm>
            <a:off x="370924" y="2590800"/>
            <a:ext cx="7029450" cy="7105650"/>
          </a:xfrm>
          <a:prstGeom prst="rect">
            <a:avLst/>
          </a:prstGeom>
        </p:spPr>
      </p:pic>
      <p:pic>
        <p:nvPicPr>
          <p:cNvPr id="4" name="Image 2" descr="preencoded.png"/>
          <p:cNvPicPr>
            <a:picLocks noChangeAspect="1"/>
          </p:cNvPicPr>
          <p:nvPr/>
        </p:nvPicPr>
        <p:blipFill>
          <a:blip r:embed="rId4"/>
          <a:stretch>
            <a:fillRect/>
          </a:stretch>
        </p:blipFill>
        <p:spPr>
          <a:xfrm>
            <a:off x="804863" y="7886262"/>
            <a:ext cx="85725" cy="1238250"/>
          </a:xfrm>
          <a:prstGeom prst="rect">
            <a:avLst/>
          </a:prstGeom>
        </p:spPr>
      </p:pic>
      <p:pic>
        <p:nvPicPr>
          <p:cNvPr id="5" name="Image 3" descr="preencoded.png"/>
          <p:cNvPicPr>
            <a:picLocks noChangeAspect="1"/>
          </p:cNvPicPr>
          <p:nvPr/>
        </p:nvPicPr>
        <p:blipFill>
          <a:blip r:embed="rId4"/>
          <a:stretch>
            <a:fillRect/>
          </a:stretch>
        </p:blipFill>
        <p:spPr>
          <a:xfrm>
            <a:off x="4150671" y="7886290"/>
            <a:ext cx="85725" cy="1238250"/>
          </a:xfrm>
          <a:prstGeom prst="rect">
            <a:avLst/>
          </a:prstGeom>
        </p:spPr>
      </p:pic>
      <p:sp>
        <p:nvSpPr>
          <p:cNvPr id="6" name="Text 0"/>
          <p:cNvSpPr/>
          <p:nvPr/>
        </p:nvSpPr>
        <p:spPr>
          <a:xfrm>
            <a:off x="1114116" y="8255638"/>
            <a:ext cx="2628900" cy="807002"/>
          </a:xfrm>
          <a:prstGeom prst="rect">
            <a:avLst/>
          </a:prstGeom>
          <a:noFill/>
          <a:ln/>
        </p:spPr>
        <p:txBody>
          <a:bodyPr wrap="square" lIns="0" tIns="0" rIns="0" bIns="0" rtlCol="0" anchor="ctr"/>
          <a:lstStyle/>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22 On Sloane</a:t>
            </a:r>
            <a:endParaRPr lang="en-US" sz="1200" dirty="0"/>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Bryanston., Johannesburg, </a:t>
            </a:r>
            <a:endParaRPr lang="en-US" sz="1200" dirty="0"/>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SA 2000 </a:t>
            </a:r>
            <a:endParaRPr lang="en-US" sz="1200" dirty="0"/>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info@22onsloane.com </a:t>
            </a:r>
            <a:endParaRPr lang="en-US" sz="1200" dirty="0"/>
          </a:p>
        </p:txBody>
      </p:sp>
      <p:sp>
        <p:nvSpPr>
          <p:cNvPr id="7" name="Text 1"/>
          <p:cNvSpPr/>
          <p:nvPr/>
        </p:nvSpPr>
        <p:spPr>
          <a:xfrm>
            <a:off x="714375" y="4747190"/>
            <a:ext cx="5953125" cy="1133475"/>
          </a:xfrm>
          <a:prstGeom prst="rect">
            <a:avLst/>
          </a:prstGeom>
          <a:noFill/>
          <a:ln/>
        </p:spPr>
        <p:txBody>
          <a:bodyPr wrap="square" lIns="0" tIns="0" rIns="0" bIns="0" rtlCol="0" anchor="ctr"/>
          <a:lstStyle/>
          <a:p>
            <a:pPr marL="0" indent="0" algn="l">
              <a:lnSpc>
                <a:spcPts val="4500"/>
              </a:lnSpc>
              <a:buNone/>
            </a:pPr>
            <a:r>
              <a:rPr lang="en-US" sz="4050" b="1" dirty="0" err="1">
                <a:solidFill>
                  <a:srgbClr val="FFFFFF"/>
                </a:solidFill>
                <a:latin typeface="Titillium Web" panose="00000500000000000000" pitchFamily="2" charset="0"/>
                <a:ea typeface="Sora" pitchFamily="34" charset="-122"/>
                <a:cs typeface="Sora" pitchFamily="34" charset="-120"/>
              </a:rPr>
              <a:t>Impilo</a:t>
            </a:r>
            <a:r>
              <a:rPr lang="en-US" sz="4050" b="1" dirty="0">
                <a:solidFill>
                  <a:srgbClr val="FFFFFF"/>
                </a:solidFill>
                <a:latin typeface="Titillium Web" panose="00000500000000000000" pitchFamily="2" charset="0"/>
                <a:ea typeface="Sora" pitchFamily="34" charset="-122"/>
                <a:cs typeface="Sora" pitchFamily="34" charset="-120"/>
              </a:rPr>
              <a:t> </a:t>
            </a:r>
            <a:r>
              <a:rPr lang="en-US" sz="4050" b="1" dirty="0" err="1">
                <a:solidFill>
                  <a:srgbClr val="FFFFFF"/>
                </a:solidFill>
                <a:latin typeface="Titillium Web" panose="00000500000000000000" pitchFamily="2" charset="0"/>
                <a:ea typeface="Sora" pitchFamily="34" charset="-122"/>
                <a:cs typeface="Sora" pitchFamily="34" charset="-120"/>
              </a:rPr>
              <a:t>Uyazenzela</a:t>
            </a:r>
            <a:r>
              <a:rPr lang="en-US" sz="4050" b="1" dirty="0">
                <a:solidFill>
                  <a:srgbClr val="FFFFFF"/>
                </a:solidFill>
                <a:latin typeface="Titillium Web" panose="00000500000000000000" pitchFamily="2" charset="0"/>
                <a:ea typeface="Sora" pitchFamily="34" charset="-122"/>
                <a:cs typeface="Sora" pitchFamily="34" charset="-120"/>
              </a:rPr>
              <a:t> </a:t>
            </a:r>
          </a:p>
          <a:p>
            <a:pPr marL="0" indent="0" algn="l">
              <a:lnSpc>
                <a:spcPts val="4500"/>
              </a:lnSpc>
              <a:buNone/>
            </a:pPr>
            <a:r>
              <a:rPr lang="en-US" sz="4050" b="1" dirty="0">
                <a:solidFill>
                  <a:srgbClr val="FFFFFF"/>
                </a:solidFill>
                <a:latin typeface="Titillium Web" panose="00000500000000000000" pitchFamily="2" charset="0"/>
                <a:ea typeface="Sora" pitchFamily="34" charset="-122"/>
                <a:cs typeface="Sora" pitchFamily="34" charset="-120"/>
              </a:rPr>
              <a:t>Growth Plan Report</a:t>
            </a:r>
            <a:endParaRPr lang="en-US" sz="4050" dirty="0">
              <a:latin typeface="Titillium Web" panose="00000500000000000000" pitchFamily="2" charset="0"/>
            </a:endParaRPr>
          </a:p>
        </p:txBody>
      </p:sp>
      <p:sp>
        <p:nvSpPr>
          <p:cNvPr id="9" name="Text 2"/>
          <p:cNvSpPr/>
          <p:nvPr/>
        </p:nvSpPr>
        <p:spPr>
          <a:xfrm>
            <a:off x="1125874" y="7855839"/>
            <a:ext cx="3162300" cy="285750"/>
          </a:xfrm>
          <a:prstGeom prst="rect">
            <a:avLst/>
          </a:prstGeom>
          <a:noFill/>
          <a:ln/>
        </p:spPr>
        <p:txBody>
          <a:bodyPr wrap="square" lIns="0" tIns="0" rIns="0" bIns="0" rtlCol="0" anchor="ctr"/>
          <a:lstStyle/>
          <a:p>
            <a:pPr marL="0" indent="0" algn="l">
              <a:lnSpc>
                <a:spcPct val="105600"/>
              </a:lnSpc>
              <a:buNone/>
            </a:pPr>
            <a:r>
              <a:rPr lang="en-US" sz="1425" b="1" dirty="0">
                <a:solidFill>
                  <a:srgbClr val="FFFFFF"/>
                </a:solidFill>
                <a:latin typeface="Titillium Web" pitchFamily="34" charset="0"/>
                <a:ea typeface="Titillium Web" pitchFamily="34" charset="-122"/>
                <a:cs typeface="Titillium Web" pitchFamily="34" charset="-120"/>
              </a:rPr>
              <a:t>Prepared By: </a:t>
            </a:r>
            <a:endParaRPr lang="en-US" sz="1425" dirty="0"/>
          </a:p>
        </p:txBody>
      </p:sp>
      <p:sp>
        <p:nvSpPr>
          <p:cNvPr id="10" name="Text 3"/>
          <p:cNvSpPr/>
          <p:nvPr/>
        </p:nvSpPr>
        <p:spPr>
          <a:xfrm>
            <a:off x="4486208" y="8173364"/>
            <a:ext cx="2524125" cy="971550"/>
          </a:xfrm>
          <a:prstGeom prst="rect">
            <a:avLst/>
          </a:prstGeom>
          <a:noFill/>
          <a:ln/>
        </p:spPr>
        <p:txBody>
          <a:bodyPr wrap="square" lIns="0" tIns="0" rIns="0" bIns="0" rtlCol="0" anchor="ctr"/>
          <a:lstStyle/>
          <a:p>
            <a:pPr marL="0" indent="0" algn="l">
              <a:lnSpc>
                <a:spcPct val="105600"/>
              </a:lnSpc>
              <a:buNone/>
            </a:pPr>
            <a:r>
              <a:rPr lang="en-US" sz="1200" dirty="0" err="1">
                <a:solidFill>
                  <a:srgbClr val="FFFFFF"/>
                </a:solidFill>
                <a:latin typeface="Titillium Web" pitchFamily="34" charset="0"/>
                <a:ea typeface="Titillium Web" pitchFamily="34" charset="-122"/>
                <a:cs typeface="Titillium Web" pitchFamily="34" charset="-120"/>
              </a:rPr>
              <a:t>Impilo</a:t>
            </a:r>
            <a:r>
              <a:rPr lang="en-US" sz="1200" dirty="0">
                <a:solidFill>
                  <a:srgbClr val="FFFFFF"/>
                </a:solidFill>
                <a:latin typeface="Titillium Web" pitchFamily="34" charset="0"/>
                <a:ea typeface="Titillium Web" pitchFamily="34" charset="-122"/>
                <a:cs typeface="Titillium Web" pitchFamily="34" charset="-120"/>
              </a:rPr>
              <a:t> </a:t>
            </a:r>
            <a:r>
              <a:rPr lang="en-US" sz="1200" dirty="0" err="1">
                <a:solidFill>
                  <a:srgbClr val="FFFFFF"/>
                </a:solidFill>
                <a:latin typeface="Titillium Web" pitchFamily="34" charset="0"/>
                <a:ea typeface="Titillium Web" pitchFamily="34" charset="-122"/>
                <a:cs typeface="Titillium Web" pitchFamily="34" charset="-120"/>
              </a:rPr>
              <a:t>Uyazenzela</a:t>
            </a:r>
            <a:r>
              <a:rPr lang="en-US" sz="1200" dirty="0">
                <a:solidFill>
                  <a:srgbClr val="FFFFFF"/>
                </a:solidFill>
                <a:latin typeface="Titillium Web" pitchFamily="34" charset="0"/>
                <a:ea typeface="Titillium Web" pitchFamily="34" charset="-122"/>
                <a:cs typeface="Titillium Web" pitchFamily="34" charset="-120"/>
              </a:rPr>
              <a:t> General Trading And Projects</a:t>
            </a:r>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Bellville</a:t>
            </a:r>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Western Cape, South Africa</a:t>
            </a:r>
          </a:p>
          <a:p>
            <a:pPr marL="0" indent="0" algn="l">
              <a:lnSpc>
                <a:spcPct val="105600"/>
              </a:lnSpc>
              <a:buNone/>
            </a:pPr>
            <a:r>
              <a:rPr lang="en-US" sz="1200" dirty="0">
                <a:solidFill>
                  <a:srgbClr val="FFFFFF"/>
                </a:solidFill>
                <a:latin typeface="Titillium Web" pitchFamily="34" charset="0"/>
                <a:ea typeface="Titillium Web" pitchFamily="34" charset="-122"/>
                <a:cs typeface="Titillium Web" pitchFamily="34" charset="-120"/>
              </a:rPr>
              <a:t>ntombilebo@gmail.com</a:t>
            </a:r>
          </a:p>
        </p:txBody>
      </p:sp>
      <p:sp>
        <p:nvSpPr>
          <p:cNvPr id="11" name="Text 4"/>
          <p:cNvSpPr/>
          <p:nvPr/>
        </p:nvSpPr>
        <p:spPr>
          <a:xfrm>
            <a:off x="4486170" y="7852982"/>
            <a:ext cx="2524125" cy="285750"/>
          </a:xfrm>
          <a:prstGeom prst="rect">
            <a:avLst/>
          </a:prstGeom>
          <a:noFill/>
          <a:ln/>
        </p:spPr>
        <p:txBody>
          <a:bodyPr wrap="square" lIns="0" tIns="0" rIns="0" bIns="0" rtlCol="0" anchor="ctr"/>
          <a:lstStyle/>
          <a:p>
            <a:pPr marL="0" indent="0" algn="l">
              <a:lnSpc>
                <a:spcPct val="105600"/>
              </a:lnSpc>
              <a:buNone/>
            </a:pPr>
            <a:r>
              <a:rPr lang="en-US" sz="1425" b="1" dirty="0">
                <a:solidFill>
                  <a:srgbClr val="FFFFFF"/>
                </a:solidFill>
                <a:latin typeface="Titillium Web" pitchFamily="34" charset="0"/>
                <a:ea typeface="Titillium Web" pitchFamily="34" charset="-122"/>
                <a:cs typeface="Titillium Web" pitchFamily="34" charset="-120"/>
              </a:rPr>
              <a:t>Prepared For:</a:t>
            </a:r>
            <a:endParaRPr lang="en-US" sz="1425" dirty="0"/>
          </a:p>
        </p:txBody>
      </p:sp>
      <p:sp>
        <p:nvSpPr>
          <p:cNvPr id="12" name="Text 5"/>
          <p:cNvSpPr/>
          <p:nvPr/>
        </p:nvSpPr>
        <p:spPr>
          <a:xfrm>
            <a:off x="7486650" y="9772650"/>
            <a:ext cx="285750" cy="285750"/>
          </a:xfrm>
          <a:prstGeom prst="rect">
            <a:avLst/>
          </a:prstGeom>
          <a:noFill/>
          <a:ln/>
        </p:spPr>
        <p:txBody>
          <a:bodyPr wrap="square" lIns="0" tIns="0" rIns="0" bIns="0" rtlCol="0" anchor="ctr"/>
          <a:lstStyle/>
          <a:p>
            <a:pPr marL="0" indent="0" algn="ctr">
              <a:buNone/>
            </a:pPr>
            <a:r>
              <a:rPr lang="en-US" sz="1500" u="none" dirty="0">
                <a:solidFill>
                  <a:srgbClr val="FFFFFF"/>
                </a:solidFill>
                <a:uFill>
                  <a:solidFill>
                    <a:srgbClr val="FFFFFF"/>
                  </a:solidFill>
                </a:uFill>
                <a:latin typeface="Arimo" pitchFamily="34" charset="0"/>
                <a:ea typeface="Arimo" pitchFamily="34" charset="-122"/>
                <a:cs typeface="Arimo" pitchFamily="34" charset="-120"/>
              </a:rPr>
              <a:t>2</a:t>
            </a:r>
            <a:endParaRPr lang="en-US" sz="1500" dirty="0"/>
          </a:p>
        </p:txBody>
      </p:sp>
      <p:sp>
        <p:nvSpPr>
          <p:cNvPr id="2" name="Text 1">
            <a:extLst>
              <a:ext uri="{FF2B5EF4-FFF2-40B4-BE49-F238E27FC236}">
                <a16:creationId xmlns:a16="http://schemas.microsoft.com/office/drawing/2014/main" id="{B541FAA8-A4FC-7B7E-9240-120F524FC0B4}"/>
              </a:ext>
            </a:extLst>
          </p:cNvPr>
          <p:cNvSpPr/>
          <p:nvPr/>
        </p:nvSpPr>
        <p:spPr>
          <a:xfrm>
            <a:off x="1125874" y="6257164"/>
            <a:ext cx="4605337" cy="1001461"/>
          </a:xfrm>
          <a:prstGeom prst="rect">
            <a:avLst/>
          </a:prstGeom>
          <a:noFill/>
          <a:ln/>
        </p:spPr>
        <p:txBody>
          <a:bodyPr wrap="square" lIns="0" tIns="0" rIns="0" bIns="0" rtlCol="0" anchor="ctr"/>
          <a:lstStyle/>
          <a:p>
            <a:pPr marL="0" indent="0" algn="l">
              <a:lnSpc>
                <a:spcPts val="5000"/>
              </a:lnSpc>
              <a:buNone/>
            </a:pPr>
            <a:r>
              <a:rPr lang="en-GB" sz="1600" b="1" dirty="0">
                <a:solidFill>
                  <a:srgbClr val="FFFFFF"/>
                </a:solidFill>
                <a:latin typeface="Titillium Web" panose="00000500000000000000" pitchFamily="2" charset="0"/>
                <a:ea typeface="Sora" pitchFamily="34" charset="-122"/>
                <a:cs typeface="Sora" pitchFamily="34" charset="-120"/>
              </a:rPr>
              <a:t>Disclosure on Use of AI-Assisted Tools</a:t>
            </a:r>
          </a:p>
          <a:p>
            <a:pPr marL="0" indent="0" algn="l">
              <a:buNone/>
            </a:pPr>
            <a:r>
              <a:rPr lang="en-GB" sz="1200" i="1" dirty="0">
                <a:solidFill>
                  <a:srgbClr val="FFFFFF"/>
                </a:solidFill>
                <a:latin typeface="Titillium Web" panose="00000500000000000000" pitchFamily="2" charset="0"/>
                <a:ea typeface="Sora" pitchFamily="34" charset="-122"/>
              </a:rPr>
              <a:t>Parts of this report were enhanced using AI-assisted tools for grammar refinement, stylistic consistency, and visual design. All analysis, interpretations, and recommendations remain the sole work and responsibility of the consultant.</a:t>
            </a:r>
            <a:endParaRPr lang="en-US" sz="2000" i="1" dirty="0">
              <a:latin typeface="Titillium Web" panose="00000500000000000000" pitchFamily="2" charset="0"/>
            </a:endParaRPr>
          </a:p>
        </p:txBody>
      </p:sp>
      <p:pic>
        <p:nvPicPr>
          <p:cNvPr id="13" name="Image 2" descr="preencoded.png">
            <a:extLst>
              <a:ext uri="{FF2B5EF4-FFF2-40B4-BE49-F238E27FC236}">
                <a16:creationId xmlns:a16="http://schemas.microsoft.com/office/drawing/2014/main" id="{10D6BF77-13FF-5328-6B81-9ADF1748A958}"/>
              </a:ext>
            </a:extLst>
          </p:cNvPr>
          <p:cNvPicPr>
            <a:picLocks noChangeAspect="1"/>
          </p:cNvPicPr>
          <p:nvPr/>
        </p:nvPicPr>
        <p:blipFill>
          <a:blip r:embed="rId4"/>
          <a:stretch>
            <a:fillRect/>
          </a:stretch>
        </p:blipFill>
        <p:spPr>
          <a:xfrm>
            <a:off x="804863" y="6244629"/>
            <a:ext cx="85725" cy="1238250"/>
          </a:xfrm>
          <a:prstGeom prst="rect">
            <a:avLst/>
          </a:prstGeom>
        </p:spPr>
      </p:pic>
      <p:pic>
        <p:nvPicPr>
          <p:cNvPr id="15" name="Image 4">
            <a:extLst>
              <a:ext uri="{FF2B5EF4-FFF2-40B4-BE49-F238E27FC236}">
                <a16:creationId xmlns:a16="http://schemas.microsoft.com/office/drawing/2014/main" id="{4348C62B-9A46-C8AE-DDF6-AA82803D0852}"/>
              </a:ext>
            </a:extLst>
          </p:cNvPr>
          <p:cNvPicPr>
            <a:picLocks/>
          </p:cNvPicPr>
          <p:nvPr/>
        </p:nvPicPr>
        <p:blipFill>
          <a:blip r:embed="rId5"/>
          <a:srcRect t="2379" b="50565"/>
          <a:stretch>
            <a:fillRect/>
          </a:stretch>
        </p:blipFill>
        <p:spPr>
          <a:xfrm>
            <a:off x="862033" y="548640"/>
            <a:ext cx="6047232" cy="3993061"/>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C93C8-2578-FD34-132B-18124F342755}"/>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494416B7-DCEB-3337-F0E8-5EADD1DA214A}"/>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727CCA4-C6C4-9D6B-A2E6-CAEC1AC8A12B}"/>
              </a:ext>
            </a:extLst>
          </p:cNvPr>
          <p:cNvSpPr/>
          <p:nvPr/>
        </p:nvSpPr>
        <p:spPr>
          <a:xfrm>
            <a:off x="807232" y="1847553"/>
            <a:ext cx="4559730"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2.7 Implementation Timeline</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6C482F00-53DD-BE5C-0B57-E38A7C676274}"/>
              </a:ext>
            </a:extLst>
          </p:cNvPr>
          <p:cNvSpPr/>
          <p:nvPr/>
        </p:nvSpPr>
        <p:spPr>
          <a:xfrm>
            <a:off x="943602" y="2474865"/>
            <a:ext cx="4714372" cy="5871157"/>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financial interventions will be implemented over a 12-month period in phased stages. The timeline ensures that foundational systems are introduced early, while governance, audit, and investor-related activities are built on top of these foundations in later quarters.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Q1 – Foundations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Procure and deploy accounting software (Microsoft Dynamics 365 / Sage).</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Begin developing structured budgeting and forecasting tools.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Q2 – Consolidation</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Conduct staff training on accounting system and budgeting processes.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Draft and approve financial governance policies (approval thresholds, delegation of authority).</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Q3 – Strengthening</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Produce first mid-year financial report and conduct internal review.</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Engage external auditors for preliminary compliance checks.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Q4 – Readiness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Finalize annual financial statements and prepare audit documentation.</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Develop and roll out capital access and investor engagement strategy.</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sequencing activities in this way,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will have a fully operational financial system, audit-ready reports, and a credible investor engagement platform in place by year-end.</a:t>
            </a:r>
          </a:p>
        </p:txBody>
      </p:sp>
      <p:sp>
        <p:nvSpPr>
          <p:cNvPr id="10" name="Text 2">
            <a:extLst>
              <a:ext uri="{FF2B5EF4-FFF2-40B4-BE49-F238E27FC236}">
                <a16:creationId xmlns:a16="http://schemas.microsoft.com/office/drawing/2014/main" id="{EEE8A071-F80F-78CB-66AD-E2609FCDE7BC}"/>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27E9CC69-B073-2A35-AD4A-9D8431D2D63E}"/>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a:extLst>
              <a:ext uri="{FF2B5EF4-FFF2-40B4-BE49-F238E27FC236}">
                <a16:creationId xmlns:a16="http://schemas.microsoft.com/office/drawing/2014/main" id="{5977FAC7-8251-F165-E527-07DF207064D3}"/>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5B732480-8A7A-0BF4-FA23-534B99DB8E8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209A4005-65E1-BA41-F78E-E32383D70CA4}"/>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2BC924D0-EC01-F7F2-CB2F-729001FF3C6D}"/>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D8156124-1D98-7030-4A23-155425984B0D}"/>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19" name="Text 4">
            <a:extLst>
              <a:ext uri="{FF2B5EF4-FFF2-40B4-BE49-F238E27FC236}">
                <a16:creationId xmlns:a16="http://schemas.microsoft.com/office/drawing/2014/main" id="{2B77F898-02B4-019F-9D05-560EB1152997}"/>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20</a:t>
            </a:r>
            <a:endParaRPr lang="en-US" sz="1000" b="1" dirty="0">
              <a:latin typeface="Titillium Web" panose="00000500000000000000" pitchFamily="2" charset="0"/>
            </a:endParaRPr>
          </a:p>
        </p:txBody>
      </p:sp>
      <p:sp>
        <p:nvSpPr>
          <p:cNvPr id="20" name="Flowchart: Connector 19">
            <a:extLst>
              <a:ext uri="{FF2B5EF4-FFF2-40B4-BE49-F238E27FC236}">
                <a16:creationId xmlns:a16="http://schemas.microsoft.com/office/drawing/2014/main" id="{CBADB89F-BA16-6F07-F2AA-727D8E6DE014}"/>
              </a:ext>
            </a:extLst>
          </p:cNvPr>
          <p:cNvSpPr/>
          <p:nvPr/>
        </p:nvSpPr>
        <p:spPr>
          <a:xfrm>
            <a:off x="7044971" y="9377136"/>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1" name="Group 20">
            <a:extLst>
              <a:ext uri="{FF2B5EF4-FFF2-40B4-BE49-F238E27FC236}">
                <a16:creationId xmlns:a16="http://schemas.microsoft.com/office/drawing/2014/main" id="{F4A0A079-4D0F-5C49-CBF2-6D2169F946FB}"/>
              </a:ext>
            </a:extLst>
          </p:cNvPr>
          <p:cNvGrpSpPr/>
          <p:nvPr/>
        </p:nvGrpSpPr>
        <p:grpSpPr>
          <a:xfrm>
            <a:off x="5657974" y="1412484"/>
            <a:ext cx="1382886" cy="1387866"/>
            <a:chOff x="5591781" y="1412484"/>
            <a:chExt cx="1382886" cy="1387866"/>
          </a:xfrm>
        </p:grpSpPr>
        <p:sp>
          <p:nvSpPr>
            <p:cNvPr id="22" name="Rectangle 21">
              <a:extLst>
                <a:ext uri="{FF2B5EF4-FFF2-40B4-BE49-F238E27FC236}">
                  <a16:creationId xmlns:a16="http://schemas.microsoft.com/office/drawing/2014/main" id="{FAEED139-44BA-C5E5-F4FE-BEA3AC59D44F}"/>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3" name="Picture 22">
              <a:extLst>
                <a:ext uri="{FF2B5EF4-FFF2-40B4-BE49-F238E27FC236}">
                  <a16:creationId xmlns:a16="http://schemas.microsoft.com/office/drawing/2014/main" id="{1D16A1D1-AFB9-B294-E7AB-455F14AF009B}"/>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4" name="Rectangle 23">
              <a:extLst>
                <a:ext uri="{FF2B5EF4-FFF2-40B4-BE49-F238E27FC236}">
                  <a16:creationId xmlns:a16="http://schemas.microsoft.com/office/drawing/2014/main" id="{0404B12D-44AC-D5A4-0445-584E3D8227E7}"/>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134158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DA80D2-9058-BDA1-873E-9F67C4F46E4A}"/>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CF2993D2-C147-55AA-C18D-C5C57BC83D01}"/>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D941217F-211E-8CBA-9573-AB798FD8B2C7}"/>
              </a:ext>
            </a:extLst>
          </p:cNvPr>
          <p:cNvSpPr/>
          <p:nvPr/>
        </p:nvSpPr>
        <p:spPr>
          <a:xfrm>
            <a:off x="807232" y="1942547"/>
            <a:ext cx="4390676"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2.8 Monitoring Indicators</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9DF1E55A-5504-8ECB-111A-AF517314A3FA}"/>
              </a:ext>
            </a:extLst>
          </p:cNvPr>
          <p:cNvSpPr/>
          <p:nvPr/>
        </p:nvSpPr>
        <p:spPr>
          <a:xfrm>
            <a:off x="930442" y="2502103"/>
            <a:ext cx="4727532" cy="663636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Monitoring financial interventions is a critical step to guarantee that newly introduced systems are not only put in place but also maintained over time. Implementation alone does not ensure success; consistency in applying these systems is what ultimately strengthens financial management and accountability. Without continuous oversight, there is a risk of systems becoming inactive, misused, or failing to deliver the intended improvements.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To measure success, clear indicators are required as benchmarks to track progress across the year. These indicators provide a structured way to assess whether financial systems are operating as planned, highlight areas needing adjustment, and demonstrate accountability to stakeholders. </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Accounting software </a:t>
            </a:r>
            <a:r>
              <a:rPr lang="en-US" sz="1200" dirty="0">
                <a:solidFill>
                  <a:srgbClr val="1D1D1D"/>
                </a:solidFill>
                <a:latin typeface="Titillium Web" panose="00000500000000000000" pitchFamily="2" charset="0"/>
                <a:ea typeface="Titillium Web" pitchFamily="34" charset="-122"/>
                <a:cs typeface="Titillium Web" pitchFamily="34" charset="-120"/>
              </a:rPr>
              <a:t>deployed and 100% of transactions processed digitally by end of Q1.</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Monthly budgets </a:t>
            </a:r>
            <a:r>
              <a:rPr lang="en-US" sz="1200" dirty="0">
                <a:solidFill>
                  <a:srgbClr val="1D1D1D"/>
                </a:solidFill>
                <a:latin typeface="Titillium Web" panose="00000500000000000000" pitchFamily="2" charset="0"/>
                <a:ea typeface="Titillium Web" pitchFamily="34" charset="-122"/>
                <a:cs typeface="Titillium Web" pitchFamily="34" charset="-120"/>
              </a:rPr>
              <a:t>and variance reports produced starting from Q2.</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Staff training </a:t>
            </a:r>
            <a:r>
              <a:rPr lang="en-US" sz="1200" dirty="0">
                <a:solidFill>
                  <a:srgbClr val="1D1D1D"/>
                </a:solidFill>
                <a:latin typeface="Titillium Web" panose="00000500000000000000" pitchFamily="2" charset="0"/>
                <a:ea typeface="Titillium Web" pitchFamily="34" charset="-122"/>
                <a:cs typeface="Titillium Web" pitchFamily="34" charset="-120"/>
              </a:rPr>
              <a:t>completed with at least 80% of employees proficient in using financial tools.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Quarterly financial statements </a:t>
            </a:r>
            <a:r>
              <a:rPr lang="en-US" sz="1200" dirty="0">
                <a:solidFill>
                  <a:srgbClr val="1D1D1D"/>
                </a:solidFill>
                <a:latin typeface="Titillium Web" panose="00000500000000000000" pitchFamily="2" charset="0"/>
                <a:ea typeface="Titillium Web" pitchFamily="34" charset="-122"/>
                <a:cs typeface="Titillium Web" pitchFamily="34" charset="-120"/>
              </a:rPr>
              <a:t>generated and reviewed internally.</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Mid-year financial review </a:t>
            </a:r>
            <a:r>
              <a:rPr lang="en-US" sz="1200" dirty="0">
                <a:solidFill>
                  <a:srgbClr val="1D1D1D"/>
                </a:solidFill>
                <a:latin typeface="Titillium Web" panose="00000500000000000000" pitchFamily="2" charset="0"/>
                <a:ea typeface="Titillium Web" pitchFamily="34" charset="-122"/>
                <a:cs typeface="Titillium Web" pitchFamily="34" charset="-120"/>
              </a:rPr>
              <a:t>conducted, and adjustments documented.</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Annual financial statements </a:t>
            </a:r>
            <a:r>
              <a:rPr lang="en-US" sz="1200" dirty="0">
                <a:solidFill>
                  <a:srgbClr val="1D1D1D"/>
                </a:solidFill>
                <a:latin typeface="Titillium Web" panose="00000500000000000000" pitchFamily="2" charset="0"/>
                <a:ea typeface="Titillium Web" pitchFamily="34" charset="-122"/>
                <a:cs typeface="Titillium Web" pitchFamily="34" charset="-120"/>
              </a:rPr>
              <a:t>finalized, and external audit completed by Q4.</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Capital access and investor engagement strategy </a:t>
            </a:r>
            <a:r>
              <a:rPr lang="en-US" sz="1200" dirty="0">
                <a:solidFill>
                  <a:srgbClr val="1D1D1D"/>
                </a:solidFill>
                <a:latin typeface="Titillium Web" panose="00000500000000000000" pitchFamily="2" charset="0"/>
                <a:ea typeface="Titillium Web" pitchFamily="34" charset="-122"/>
                <a:cs typeface="Titillium Web" pitchFamily="34" charset="-120"/>
              </a:rPr>
              <a:t>developed and executed by year-end.</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These indicators will enable management to track progress, identify gaps early, and provide assurance to funders and stakeholders that financial systems are reliable and sustainable.</a:t>
            </a:r>
          </a:p>
        </p:txBody>
      </p:sp>
      <p:sp>
        <p:nvSpPr>
          <p:cNvPr id="10" name="Text 2">
            <a:extLst>
              <a:ext uri="{FF2B5EF4-FFF2-40B4-BE49-F238E27FC236}">
                <a16:creationId xmlns:a16="http://schemas.microsoft.com/office/drawing/2014/main" id="{45EC48C7-B35E-994D-7446-2A5F0CA4BEC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C88E0CFD-DC10-D750-9CB9-D6D1178E8B65}"/>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a:extLst>
              <a:ext uri="{FF2B5EF4-FFF2-40B4-BE49-F238E27FC236}">
                <a16:creationId xmlns:a16="http://schemas.microsoft.com/office/drawing/2014/main" id="{FCED4B51-D981-F2A8-A2C2-B82AAB230B94}"/>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B0EB16B1-CC97-AE3D-0B28-7A5A8D233346}"/>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EDD8CD2C-5987-A281-E4EC-09105A954D36}"/>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9B51CF4A-99F3-A9B3-0FC1-08241831E926}"/>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08541CE9-8D44-8F2E-C530-77355930EA0E}"/>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6" name="Text 4">
            <a:extLst>
              <a:ext uri="{FF2B5EF4-FFF2-40B4-BE49-F238E27FC236}">
                <a16:creationId xmlns:a16="http://schemas.microsoft.com/office/drawing/2014/main" id="{C2982FB9-5F32-F1AA-EF7B-2353CDE99B4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21</a:t>
            </a:r>
            <a:endParaRPr lang="en-US" sz="1000" b="1" dirty="0">
              <a:latin typeface="Titillium Web" panose="00000500000000000000" pitchFamily="2" charset="0"/>
            </a:endParaRPr>
          </a:p>
        </p:txBody>
      </p:sp>
      <p:sp>
        <p:nvSpPr>
          <p:cNvPr id="7" name="Flowchart: Connector 6">
            <a:extLst>
              <a:ext uri="{FF2B5EF4-FFF2-40B4-BE49-F238E27FC236}">
                <a16:creationId xmlns:a16="http://schemas.microsoft.com/office/drawing/2014/main" id="{CBD2A4B3-74EE-7AD6-C033-C88E2D4F7301}"/>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7" name="Group 16">
            <a:extLst>
              <a:ext uri="{FF2B5EF4-FFF2-40B4-BE49-F238E27FC236}">
                <a16:creationId xmlns:a16="http://schemas.microsoft.com/office/drawing/2014/main" id="{B6CC69D3-E006-4475-70DF-DF658AE81C4C}"/>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F6FD36BA-B3BF-DB71-B121-22560C20CB0B}"/>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3" name="Picture 22">
              <a:extLst>
                <a:ext uri="{FF2B5EF4-FFF2-40B4-BE49-F238E27FC236}">
                  <a16:creationId xmlns:a16="http://schemas.microsoft.com/office/drawing/2014/main" id="{D5F12B7D-2CCE-3714-588C-7A0690F794AE}"/>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4" name="Rectangle 23">
              <a:extLst>
                <a:ext uri="{FF2B5EF4-FFF2-40B4-BE49-F238E27FC236}">
                  <a16:creationId xmlns:a16="http://schemas.microsoft.com/office/drawing/2014/main" id="{13A8A5E6-20D8-7787-908A-97269FE252DC}"/>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8589015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10725A-AF2F-B657-11EB-ABD79E2863C6}"/>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AF8628A9-DED4-CB53-BE20-E78919CC70A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A62A2C18-0B53-2941-CA65-63B576EB1A85}"/>
              </a:ext>
            </a:extLst>
          </p:cNvPr>
          <p:cNvSpPr/>
          <p:nvPr/>
        </p:nvSpPr>
        <p:spPr>
          <a:xfrm>
            <a:off x="807232" y="1942547"/>
            <a:ext cx="4648178"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2.9 Risks Measures</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6B7D3BB3-C7DA-0CE1-7498-5F4E7E5890D7}"/>
              </a:ext>
            </a:extLst>
          </p:cNvPr>
          <p:cNvSpPr/>
          <p:nvPr/>
        </p:nvSpPr>
        <p:spPr>
          <a:xfrm>
            <a:off x="943602" y="2534188"/>
            <a:ext cx="4648179" cy="6179527"/>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Implementing financial interventions carries certain risks that may affect timelines, adoption, and overall effectiveness. Identifying these risks and planning mitigation strategies ensures smoother execution and long-term sustainability.</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Delayed adoption of accounting software</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Provide early staff training, appoint a financial system champion, and engage external support during rollout.</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Resistance to new governance policies</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Involve staff in policy development, communicate benefits clearly, and enforce gradual implementation.</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a:t>
            </a:r>
            <a:r>
              <a:rPr lang="en-US" sz="1200" dirty="0">
                <a:solidFill>
                  <a:srgbClr val="1D1D1D"/>
                </a:solidFill>
                <a:latin typeface="Titillium Web" panose="00000500000000000000" pitchFamily="2" charset="0"/>
                <a:ea typeface="Titillium Web" pitchFamily="34" charset="-122"/>
                <a:cs typeface="Titillium Web" pitchFamily="34" charset="-120"/>
              </a:rPr>
              <a:t> Insufficient audit preparation</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Conduct quarterly internal reviews, engage external auditors mid-year, and establish corrective action plans.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Limited access to capital despite strategy development</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Engage multiple funders and investors, diversify financing options, and prepare professional investor-ready documentation.</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Budget overruns in financial interventions</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Monitor expenditure monthly, apply approval thresholds, and adjust allocations where necessary.</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proactively addressing these risks,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safeguard the success of its financial interventions and build lasting institutional resilience.</a:t>
            </a:r>
          </a:p>
        </p:txBody>
      </p:sp>
      <p:sp>
        <p:nvSpPr>
          <p:cNvPr id="10" name="Text 2">
            <a:extLst>
              <a:ext uri="{FF2B5EF4-FFF2-40B4-BE49-F238E27FC236}">
                <a16:creationId xmlns:a16="http://schemas.microsoft.com/office/drawing/2014/main" id="{BB3280B0-80DE-DE41-74B7-633FF74843E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0931FB12-BE50-EBC9-2120-FCBAF6CB6D23}"/>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a:extLst>
              <a:ext uri="{FF2B5EF4-FFF2-40B4-BE49-F238E27FC236}">
                <a16:creationId xmlns:a16="http://schemas.microsoft.com/office/drawing/2014/main" id="{B0AF06E5-B013-F4FC-8FCC-311BFE85BF9F}"/>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7FBBA1C0-C346-70FD-D91B-9408C4E6E2B3}"/>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34D8CFC6-3E7B-0A61-4B6B-8EF34D74E424}"/>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F10B1DE3-FA19-E0EE-2C52-7F2C01FABF71}"/>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136B2458-D4EC-815A-96CB-CDA7BA29909A}"/>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6" name="Text 4">
            <a:extLst>
              <a:ext uri="{FF2B5EF4-FFF2-40B4-BE49-F238E27FC236}">
                <a16:creationId xmlns:a16="http://schemas.microsoft.com/office/drawing/2014/main" id="{A8D2A576-C342-A858-1106-C8DD1AE382DC}"/>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22</a:t>
            </a:r>
            <a:endParaRPr lang="en-US" sz="1000" b="1" dirty="0">
              <a:latin typeface="Titillium Web" panose="00000500000000000000" pitchFamily="2" charset="0"/>
            </a:endParaRPr>
          </a:p>
        </p:txBody>
      </p:sp>
      <p:sp>
        <p:nvSpPr>
          <p:cNvPr id="7" name="Flowchart: Connector 6">
            <a:extLst>
              <a:ext uri="{FF2B5EF4-FFF2-40B4-BE49-F238E27FC236}">
                <a16:creationId xmlns:a16="http://schemas.microsoft.com/office/drawing/2014/main" id="{DB90A8CF-AB75-6611-0559-C11A205C0EB0}"/>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7" name="Group 16">
            <a:extLst>
              <a:ext uri="{FF2B5EF4-FFF2-40B4-BE49-F238E27FC236}">
                <a16:creationId xmlns:a16="http://schemas.microsoft.com/office/drawing/2014/main" id="{BCD279EB-DE68-0874-B9BA-859873CF5446}"/>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04BCA5D8-9AC1-5320-5D59-1B7ECD839418}"/>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3" name="Picture 22">
              <a:extLst>
                <a:ext uri="{FF2B5EF4-FFF2-40B4-BE49-F238E27FC236}">
                  <a16:creationId xmlns:a16="http://schemas.microsoft.com/office/drawing/2014/main" id="{93B9B1BB-4400-7FC2-0F57-64E888C7AFCA}"/>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4" name="Rectangle 23">
              <a:extLst>
                <a:ext uri="{FF2B5EF4-FFF2-40B4-BE49-F238E27FC236}">
                  <a16:creationId xmlns:a16="http://schemas.microsoft.com/office/drawing/2014/main" id="{6E97C8D2-ABB0-29E9-AC80-BCBF7CAB76EB}"/>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2940007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710EE-26F5-103E-61D3-D8A3C6B38E71}"/>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09B06A5-7081-86E4-EEC5-32634ACAB06C}"/>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5B67FE42-AE13-0464-18FD-CCC6E4886AA6}"/>
              </a:ext>
            </a:extLst>
          </p:cNvPr>
          <p:cNvSpPr/>
          <p:nvPr/>
        </p:nvSpPr>
        <p:spPr>
          <a:xfrm>
            <a:off x="807232" y="1942547"/>
            <a:ext cx="4648178"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2.10 Sustainability </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96D6A701-458E-6A26-9D40-89241EE9C305}"/>
              </a:ext>
            </a:extLst>
          </p:cNvPr>
          <p:cNvSpPr/>
          <p:nvPr/>
        </p:nvSpPr>
        <p:spPr>
          <a:xfrm>
            <a:off x="838864" y="2474865"/>
            <a:ext cx="4819109" cy="6663603"/>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sustainability of financial interventions at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depends on the extent to which new systems and practices are embedded into the daily functioning of the company. The deployment of accounting software and structured budgeting tools will not be treated as once-off initiatives but rather as ongoing operational practices that guide decision-making, expenditure tracking, and financial reporting. By institutionalizing these systems, the company ensures that financial credibility becomes a permanent feature of its operations rather than a temporary adjustment.</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Equally important is the commitment to capacity building. Staff training and periodic refresher workshops will equip employees with the skills to consistently manage financial processes, reducing reliance on external consultants and ensuring that expertise is retained within the company. In the same way, the introduction of financial governance policies—such as approval thresholds and delegation of authority—will be formally adopted into management routines, strengthening accountability and compliance long after the initial rollout.</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continuity of annual financial statements and external audits will also be central to sustaining the progress achieved. These practices will reinforce transparency, build investor confidence, and demonstrate long-term discipline in managing resources. Furthermore, the company’s capital access strategy will not be static; it will be reviewed annually and updated to align with emerging opportunities in the financial sector. By maintaining this adaptive approach,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will ensure continuous readiness for engagement with banks, development finance institutions, and private investors.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Taken together, these measures provide assurance that the improvements made in financial systems will not only address immediate institutional gaps but will also endure as permanent features of the business. This creates a foundation for resilience, credibility, and growth, positioning the company as a funder-ready enterprise capable of scaling sustainably.</a:t>
            </a:r>
          </a:p>
        </p:txBody>
      </p:sp>
      <p:sp>
        <p:nvSpPr>
          <p:cNvPr id="10" name="Text 2">
            <a:extLst>
              <a:ext uri="{FF2B5EF4-FFF2-40B4-BE49-F238E27FC236}">
                <a16:creationId xmlns:a16="http://schemas.microsoft.com/office/drawing/2014/main" id="{51699D5E-8E96-A5B5-6E37-B170A472A63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DEDE4452-59AC-5773-0AB9-3E43053A719B}"/>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a:extLst>
              <a:ext uri="{FF2B5EF4-FFF2-40B4-BE49-F238E27FC236}">
                <a16:creationId xmlns:a16="http://schemas.microsoft.com/office/drawing/2014/main" id="{74A7C203-44F2-E47F-C4B5-A05A042A86F7}"/>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F7E0514E-4D31-DC4F-91FA-DAD0E61345D8}"/>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B8389386-EC7C-1C1B-89C9-787907CDDE18}"/>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CA00086C-6F6D-346E-655F-0444164B5FF0}"/>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5404F11F-D806-5B29-B25F-1F37622A8661}"/>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6" name="Text 4">
            <a:extLst>
              <a:ext uri="{FF2B5EF4-FFF2-40B4-BE49-F238E27FC236}">
                <a16:creationId xmlns:a16="http://schemas.microsoft.com/office/drawing/2014/main" id="{422E990D-5F5C-A8F6-CB4E-A950E16ADA29}"/>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23</a:t>
            </a:r>
            <a:endParaRPr lang="en-US" sz="1000" b="1" dirty="0">
              <a:latin typeface="Titillium Web" panose="00000500000000000000" pitchFamily="2" charset="0"/>
            </a:endParaRPr>
          </a:p>
        </p:txBody>
      </p:sp>
      <p:sp>
        <p:nvSpPr>
          <p:cNvPr id="7" name="Flowchart: Connector 6">
            <a:extLst>
              <a:ext uri="{FF2B5EF4-FFF2-40B4-BE49-F238E27FC236}">
                <a16:creationId xmlns:a16="http://schemas.microsoft.com/office/drawing/2014/main" id="{2B9219EB-331A-2A85-604E-19914104FA02}"/>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7" name="Group 16">
            <a:extLst>
              <a:ext uri="{FF2B5EF4-FFF2-40B4-BE49-F238E27FC236}">
                <a16:creationId xmlns:a16="http://schemas.microsoft.com/office/drawing/2014/main" id="{3976A85A-4B84-04E6-21EE-A9DB446B236D}"/>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C8826D09-89B7-9275-A34E-6F6A2C93BED5}"/>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3" name="Picture 22">
              <a:extLst>
                <a:ext uri="{FF2B5EF4-FFF2-40B4-BE49-F238E27FC236}">
                  <a16:creationId xmlns:a16="http://schemas.microsoft.com/office/drawing/2014/main" id="{7644F2C9-E4F9-2D1C-8CFE-04EB38382B37}"/>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4" name="Rectangle 23">
              <a:extLst>
                <a:ext uri="{FF2B5EF4-FFF2-40B4-BE49-F238E27FC236}">
                  <a16:creationId xmlns:a16="http://schemas.microsoft.com/office/drawing/2014/main" id="{1FB33938-F0B3-1EB1-8E3C-11DBB10159C7}"/>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601184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96694-8580-34E1-F2B2-AF2F0D3759C6}"/>
            </a:ext>
          </a:extLst>
        </p:cNvPr>
        <p:cNvGrpSpPr/>
        <p:nvPr/>
      </p:nvGrpSpPr>
      <p:grpSpPr>
        <a:xfrm>
          <a:off x="0" y="0"/>
          <a:ext cx="0" cy="0"/>
          <a:chOff x="0" y="0"/>
          <a:chExt cx="0" cy="0"/>
        </a:xfrm>
      </p:grpSpPr>
      <p:pic>
        <p:nvPicPr>
          <p:cNvPr id="3" name="Image 3">
            <a:extLst>
              <a:ext uri="{FF2B5EF4-FFF2-40B4-BE49-F238E27FC236}">
                <a16:creationId xmlns:a16="http://schemas.microsoft.com/office/drawing/2014/main" id="{CD449429-4AFF-6215-1878-08842D98A4C9}"/>
              </a:ext>
            </a:extLst>
          </p:cNvPr>
          <p:cNvPicPr>
            <a:picLocks noChangeAspect="1"/>
          </p:cNvPicPr>
          <p:nvPr/>
        </p:nvPicPr>
        <p:blipFill>
          <a:blip r:embed="rId3"/>
          <a:srcRect/>
          <a:stretch/>
        </p:blipFill>
        <p:spPr>
          <a:xfrm>
            <a:off x="0" y="4219574"/>
            <a:ext cx="7772400" cy="4108333"/>
          </a:xfrm>
          <a:prstGeom prst="rect">
            <a:avLst/>
          </a:prstGeom>
        </p:spPr>
      </p:pic>
      <p:sp>
        <p:nvSpPr>
          <p:cNvPr id="22" name="Rectangle 21">
            <a:extLst>
              <a:ext uri="{FF2B5EF4-FFF2-40B4-BE49-F238E27FC236}">
                <a16:creationId xmlns:a16="http://schemas.microsoft.com/office/drawing/2014/main" id="{180143F6-9A32-C1DB-4EB6-6351050E64A4}"/>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Image 4" descr="preencoded.png">
            <a:extLst>
              <a:ext uri="{FF2B5EF4-FFF2-40B4-BE49-F238E27FC236}">
                <a16:creationId xmlns:a16="http://schemas.microsoft.com/office/drawing/2014/main" id="{040D147B-78BF-8B20-8A67-ADD2184F02B0}"/>
              </a:ext>
            </a:extLst>
          </p:cNvPr>
          <p:cNvPicPr>
            <a:picLocks noChangeAspect="1"/>
          </p:cNvPicPr>
          <p:nvPr/>
        </p:nvPicPr>
        <p:blipFill>
          <a:blip r:embed="rId4"/>
          <a:stretch>
            <a:fillRect/>
          </a:stretch>
        </p:blipFill>
        <p:spPr>
          <a:xfrm>
            <a:off x="4707629" y="6575308"/>
            <a:ext cx="1907722" cy="1907722"/>
          </a:xfrm>
          <a:prstGeom prst="rect">
            <a:avLst/>
          </a:prstGeom>
        </p:spPr>
      </p:pic>
      <p:pic>
        <p:nvPicPr>
          <p:cNvPr id="7" name="Image 5" descr="preencoded.png">
            <a:extLst>
              <a:ext uri="{FF2B5EF4-FFF2-40B4-BE49-F238E27FC236}">
                <a16:creationId xmlns:a16="http://schemas.microsoft.com/office/drawing/2014/main" id="{05380873-7368-5F94-4126-98D199B2B792}"/>
              </a:ext>
            </a:extLst>
          </p:cNvPr>
          <p:cNvPicPr>
            <a:picLocks noChangeAspect="1"/>
          </p:cNvPicPr>
          <p:nvPr/>
        </p:nvPicPr>
        <p:blipFill>
          <a:blip r:embed="rId5"/>
          <a:stretch>
            <a:fillRect/>
          </a:stretch>
        </p:blipFill>
        <p:spPr>
          <a:xfrm>
            <a:off x="6607635" y="6575307"/>
            <a:ext cx="1171575" cy="1907723"/>
          </a:xfrm>
          <a:prstGeom prst="rect">
            <a:avLst/>
          </a:prstGeom>
        </p:spPr>
      </p:pic>
      <p:pic>
        <p:nvPicPr>
          <p:cNvPr id="8" name="Image 6" descr="preencoded.png">
            <a:extLst>
              <a:ext uri="{FF2B5EF4-FFF2-40B4-BE49-F238E27FC236}">
                <a16:creationId xmlns:a16="http://schemas.microsoft.com/office/drawing/2014/main" id="{519CCA5C-724B-4E97-30BB-BB5F592F6DA7}"/>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79B609FB-3F1F-6535-2B3F-B42EBB9B61EA}"/>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SECTION3</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IT Infrastructure</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3E5FD112-1EBE-AE44-21CB-BA863F5E0F3A}"/>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837A2B99-F4B7-C406-7C74-8E0054E02E70}"/>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ext 4">
            <a:extLst>
              <a:ext uri="{FF2B5EF4-FFF2-40B4-BE49-F238E27FC236}">
                <a16:creationId xmlns:a16="http://schemas.microsoft.com/office/drawing/2014/main" id="{A0C19045-85AD-1DC2-F1D6-D02819A28D9D}"/>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ntombilebo@gmail.com</a:t>
            </a:r>
            <a:endParaRPr lang="en-US" sz="1200" dirty="0"/>
          </a:p>
        </p:txBody>
      </p:sp>
    </p:spTree>
    <p:extLst>
      <p:ext uri="{BB962C8B-B14F-4D97-AF65-F5344CB8AC3E}">
        <p14:creationId xmlns:p14="http://schemas.microsoft.com/office/powerpoint/2010/main" val="532369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7F065A-5F55-AEB7-569B-A96EBA303D5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34033309-3FC4-13EA-71CE-5F1CF5C2FAF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4DB978E3-221B-7DB0-90F0-B1D08111B681}"/>
              </a:ext>
            </a:extLst>
          </p:cNvPr>
          <p:cNvSpPr/>
          <p:nvPr/>
        </p:nvSpPr>
        <p:spPr>
          <a:xfrm>
            <a:off x="895634" y="2474866"/>
            <a:ext cx="4762340" cy="708452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Information Technology (IT) infrastructure plays a critical role in enabling operational efficiency, client engagement, and long-term competitiveness. For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the As-Is Analysis revealed that the company currently lacks formal digital systems and tools to support its core functions. At present, there is no dedicated IT strategy, no evidence of customer management platforms, and no use of accounting or enterprise resource planning systems. </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reliance on manual processes further exposes the business to inefficiencies, errors, and delays that undermine service delivery. Without digital platforms, it becomes difficult to ensure accountability across projects, generate real-time performance data, or respond quickly to client requirements. Moreover, the lack of cybersecurity protocols and backup systems leaves the company vulnerable to risks such as data loss and breaches, which could compromise both operations and client trust.</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Strengthening IT infrastructure is therefore a priority within the Growth Plan. By investing in Microsoft-based solutions such as Dynamics 365, Office 365, and Power BI, alongside customer relationship management (CRM) and project management platforms, the company can modernize its operations and establish a solid digital backbone. These interventions will not only streamline internal processes but also improve client engagement, strengthen oversight, and align the enterprise with best practices in the construction and maintenance sector. A reliable IT environment will ultimately support the company’s growth trajectory and enhance its attractiveness to funders and institutional clients.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 addition to improving internal efficiency, the adoption of robust IT systems will provide the company with a competitive edge in the marketplace. Clients and funders increasingly expect contractors to demonstrate digital capability, transparency, and resilience in their operations. By embedding technology into its business model,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will not only close critical institutional gaps but also position itself as a forward-looking, innovation-driven enterprise ready to meet the evolving demands of the construction and maintenance sector.</a:t>
            </a:r>
          </a:p>
        </p:txBody>
      </p:sp>
      <p:sp>
        <p:nvSpPr>
          <p:cNvPr id="9" name="Text 1">
            <a:extLst>
              <a:ext uri="{FF2B5EF4-FFF2-40B4-BE49-F238E27FC236}">
                <a16:creationId xmlns:a16="http://schemas.microsoft.com/office/drawing/2014/main" id="{A066CFAD-5EBC-CFC5-3BE3-D90982C401D9}"/>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61E121B0-244A-89B0-8707-A377078CD394}"/>
              </a:ext>
            </a:extLst>
          </p:cNvPr>
          <p:cNvSpPr/>
          <p:nvPr/>
        </p:nvSpPr>
        <p:spPr>
          <a:xfrm>
            <a:off x="895634" y="1950746"/>
            <a:ext cx="3676650" cy="2857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3.1 Introduction</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E5852648-291F-57C4-A0BE-C515BA18DD92}"/>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2E4C5EF6-C475-1E3B-2110-2C22197672DC}"/>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17" name="Text 4">
            <a:extLst>
              <a:ext uri="{FF2B5EF4-FFF2-40B4-BE49-F238E27FC236}">
                <a16:creationId xmlns:a16="http://schemas.microsoft.com/office/drawing/2014/main" id="{F5702B65-00E7-92B4-5D19-4B9E7F09C636}"/>
              </a:ext>
            </a:extLst>
          </p:cNvPr>
          <p:cNvSpPr/>
          <p:nvPr/>
        </p:nvSpPr>
        <p:spPr>
          <a:xfrm>
            <a:off x="5999045" y="82092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8" name="Image 4" descr="preencoded.png">
            <a:extLst>
              <a:ext uri="{FF2B5EF4-FFF2-40B4-BE49-F238E27FC236}">
                <a16:creationId xmlns:a16="http://schemas.microsoft.com/office/drawing/2014/main" id="{BD231B3E-3DAF-49D9-4CBA-6C503042A3B5}"/>
              </a:ext>
            </a:extLst>
          </p:cNvPr>
          <p:cNvPicPr>
            <a:picLocks noChangeAspect="1"/>
          </p:cNvPicPr>
          <p:nvPr/>
        </p:nvPicPr>
        <p:blipFill>
          <a:blip r:embed="rId4"/>
          <a:stretch>
            <a:fillRect/>
          </a:stretch>
        </p:blipFill>
        <p:spPr>
          <a:xfrm>
            <a:off x="6799145" y="7674397"/>
            <a:ext cx="514350" cy="400050"/>
          </a:xfrm>
          <a:prstGeom prst="rect">
            <a:avLst/>
          </a:prstGeom>
        </p:spPr>
      </p:pic>
      <p:sp>
        <p:nvSpPr>
          <p:cNvPr id="6" name="Text 3">
            <a:extLst>
              <a:ext uri="{FF2B5EF4-FFF2-40B4-BE49-F238E27FC236}">
                <a16:creationId xmlns:a16="http://schemas.microsoft.com/office/drawing/2014/main" id="{5F6259D1-CC09-9687-EC54-5BF38F674A6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25</a:t>
            </a:r>
            <a:endParaRPr lang="en-US" sz="1000" b="1" dirty="0">
              <a:latin typeface="Titillium Web" panose="00000500000000000000" pitchFamily="2" charset="0"/>
            </a:endParaRPr>
          </a:p>
        </p:txBody>
      </p:sp>
      <p:sp>
        <p:nvSpPr>
          <p:cNvPr id="7" name="Flowchart: Connector 6">
            <a:extLst>
              <a:ext uri="{FF2B5EF4-FFF2-40B4-BE49-F238E27FC236}">
                <a16:creationId xmlns:a16="http://schemas.microsoft.com/office/drawing/2014/main" id="{1CF39776-3381-AE06-DF48-0E64F252EC33}"/>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5" name="Group 14">
            <a:extLst>
              <a:ext uri="{FF2B5EF4-FFF2-40B4-BE49-F238E27FC236}">
                <a16:creationId xmlns:a16="http://schemas.microsoft.com/office/drawing/2014/main" id="{157C6BD1-3203-6E24-AEC2-73C44EA91EBB}"/>
              </a:ext>
            </a:extLst>
          </p:cNvPr>
          <p:cNvGrpSpPr/>
          <p:nvPr/>
        </p:nvGrpSpPr>
        <p:grpSpPr>
          <a:xfrm>
            <a:off x="5657974" y="1412484"/>
            <a:ext cx="1382886" cy="1387866"/>
            <a:chOff x="5591781" y="1412484"/>
            <a:chExt cx="1382886" cy="1387866"/>
          </a:xfrm>
        </p:grpSpPr>
        <p:sp>
          <p:nvSpPr>
            <p:cNvPr id="16" name="Rectangle 15">
              <a:extLst>
                <a:ext uri="{FF2B5EF4-FFF2-40B4-BE49-F238E27FC236}">
                  <a16:creationId xmlns:a16="http://schemas.microsoft.com/office/drawing/2014/main" id="{52F4B650-085E-7287-7149-A268111FAD96}"/>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1" name="Picture 20">
              <a:extLst>
                <a:ext uri="{FF2B5EF4-FFF2-40B4-BE49-F238E27FC236}">
                  <a16:creationId xmlns:a16="http://schemas.microsoft.com/office/drawing/2014/main" id="{4EC7A27E-347C-2CEF-ADDF-0CF08A0F4B9B}"/>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2" name="Rectangle 21">
              <a:extLst>
                <a:ext uri="{FF2B5EF4-FFF2-40B4-BE49-F238E27FC236}">
                  <a16:creationId xmlns:a16="http://schemas.microsoft.com/office/drawing/2014/main" id="{4F20463F-5FDA-4EE8-D414-BEE773B2CFFC}"/>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888021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D84C74-8BCF-0DB3-052B-FEDEA74560E4}"/>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37434C50-AF3B-AF69-65E1-628818A62FA4}"/>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7F4C8C00-03FA-ECF5-96BB-C4F02E8A163D}"/>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DFC9FBD6-BABB-FF8B-A526-F07C63BB4E8B}"/>
              </a:ext>
            </a:extLst>
          </p:cNvPr>
          <p:cNvSpPr/>
          <p:nvPr/>
        </p:nvSpPr>
        <p:spPr>
          <a:xfrm>
            <a:off x="807233" y="1902602"/>
            <a:ext cx="4380406" cy="382037"/>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3.2 Intervention Details</a:t>
            </a:r>
          </a:p>
        </p:txBody>
      </p:sp>
      <p:sp>
        <p:nvSpPr>
          <p:cNvPr id="9" name="Text 1">
            <a:extLst>
              <a:ext uri="{FF2B5EF4-FFF2-40B4-BE49-F238E27FC236}">
                <a16:creationId xmlns:a16="http://schemas.microsoft.com/office/drawing/2014/main" id="{5EB3F483-9D7D-1E7E-6860-E7A45A951B83}"/>
              </a:ext>
            </a:extLst>
          </p:cNvPr>
          <p:cNvSpPr/>
          <p:nvPr/>
        </p:nvSpPr>
        <p:spPr>
          <a:xfrm>
            <a:off x="796962" y="2474865"/>
            <a:ext cx="4861012" cy="619154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To address the technological gaps identified in the As-Is Analysis,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will implement a series of structured IT interventions. These initiatives are designed to modernize the company’s operations, strengthen internal efficiency, and ensure long-term sustainability. The interventions also focus on positioning the enterprise as funder-ready by adopting credible, market-standard digital solutions.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Procurement of Hardware and Microsoft Office 365: </a:t>
            </a:r>
            <a:r>
              <a:rPr lang="en-US" sz="1200" dirty="0">
                <a:solidFill>
                  <a:srgbClr val="1D1D1D"/>
                </a:solidFill>
                <a:latin typeface="Titillium Web" panose="00000500000000000000" pitchFamily="2" charset="0"/>
                <a:ea typeface="Titillium Web" pitchFamily="34" charset="-122"/>
                <a:cs typeface="Titillium Web" pitchFamily="34" charset="-120"/>
              </a:rPr>
              <a:t>Equip staff with reliable laptops and productivity tools to standardize communication, document sharing, and collaboration across projects.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Implementation of a Customer Relationship Management (CRM) System: </a:t>
            </a:r>
            <a:r>
              <a:rPr lang="en-US" sz="1200" dirty="0">
                <a:solidFill>
                  <a:srgbClr val="1D1D1D"/>
                </a:solidFill>
                <a:latin typeface="Titillium Web" panose="00000500000000000000" pitchFamily="2" charset="0"/>
                <a:ea typeface="Titillium Web" pitchFamily="34" charset="-122"/>
                <a:cs typeface="Titillium Web" pitchFamily="34" charset="-120"/>
              </a:rPr>
              <a:t>Track client interactions, monitor service delivery, and manage leads to improve client retention and acquisition.</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Deployment of a Project Management Platform: </a:t>
            </a:r>
            <a:r>
              <a:rPr lang="en-US" sz="1200" dirty="0">
                <a:solidFill>
                  <a:srgbClr val="1D1D1D"/>
                </a:solidFill>
                <a:latin typeface="Titillium Web" panose="00000500000000000000" pitchFamily="2" charset="0"/>
                <a:ea typeface="Titillium Web" pitchFamily="34" charset="-122"/>
                <a:cs typeface="Titillium Web" pitchFamily="34" charset="-120"/>
              </a:rPr>
              <a:t>Introduce tools such as Microsoft Project or Asana to streamline task allocation, monitor timelines, and ensure accountability in project delivery.</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Strengthening Cybersecurity and Data Protection: </a:t>
            </a:r>
            <a:r>
              <a:rPr lang="en-US" sz="1200" dirty="0">
                <a:solidFill>
                  <a:srgbClr val="1D1D1D"/>
                </a:solidFill>
                <a:latin typeface="Titillium Web" panose="00000500000000000000" pitchFamily="2" charset="0"/>
                <a:ea typeface="Titillium Web" pitchFamily="34" charset="-122"/>
                <a:cs typeface="Titillium Web" pitchFamily="34" charset="-120"/>
              </a:rPr>
              <a:t>Establish secure backup systems, firewalls, and access controls to safeguard sensitive data and reduce operational risks.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Introduction of Data Analytics Tools (Microsoft Power BI): </a:t>
            </a:r>
            <a:r>
              <a:rPr lang="en-US" sz="1200" dirty="0">
                <a:solidFill>
                  <a:srgbClr val="1D1D1D"/>
                </a:solidFill>
                <a:latin typeface="Titillium Web" panose="00000500000000000000" pitchFamily="2" charset="0"/>
                <a:ea typeface="Titillium Web" pitchFamily="34" charset="-122"/>
                <a:cs typeface="Titillium Web" pitchFamily="34" charset="-120"/>
              </a:rPr>
              <a:t>Provide real-time dashboards and reporting to enable data-driven decision-making and improved oversight of financial and operational performance.</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Together, these interventions will create a robust digital backbone that enhances operational capacity, improves client engagement, and increases funder confidence in the company’s ability to manage projects effectively.</a:t>
            </a:r>
          </a:p>
        </p:txBody>
      </p:sp>
      <p:sp>
        <p:nvSpPr>
          <p:cNvPr id="10" name="Text 2">
            <a:extLst>
              <a:ext uri="{FF2B5EF4-FFF2-40B4-BE49-F238E27FC236}">
                <a16:creationId xmlns:a16="http://schemas.microsoft.com/office/drawing/2014/main" id="{EC41EEA7-D002-F9E9-D760-5857E1CB110E}"/>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2F7BE99E-7494-ADFB-0BE6-E7B707C78C31}"/>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a:extLst>
              <a:ext uri="{FF2B5EF4-FFF2-40B4-BE49-F238E27FC236}">
                <a16:creationId xmlns:a16="http://schemas.microsoft.com/office/drawing/2014/main" id="{B9A723B6-A3DC-7205-7C54-33A24189C971}"/>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43FF16BC-7FE0-E43E-9759-DD83EE3B6E9F}"/>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B9027C19-E0BE-4CC0-5060-E54F2E1B91EE}"/>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5E049786-E608-51F8-19DA-678F77A492EF}"/>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3BB1E1B3-C0B8-CAD6-E698-393B433A5E9D}"/>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7" name="Text 4">
            <a:extLst>
              <a:ext uri="{FF2B5EF4-FFF2-40B4-BE49-F238E27FC236}">
                <a16:creationId xmlns:a16="http://schemas.microsoft.com/office/drawing/2014/main" id="{6AA92DD1-78DD-3C71-AA6E-ED99582AB65C}"/>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26</a:t>
            </a:r>
            <a:endParaRPr lang="en-US" sz="1000" b="1" dirty="0">
              <a:latin typeface="Titillium Web" panose="00000500000000000000" pitchFamily="2" charset="0"/>
            </a:endParaRPr>
          </a:p>
        </p:txBody>
      </p:sp>
      <p:sp>
        <p:nvSpPr>
          <p:cNvPr id="17" name="Flowchart: Connector 16">
            <a:extLst>
              <a:ext uri="{FF2B5EF4-FFF2-40B4-BE49-F238E27FC236}">
                <a16:creationId xmlns:a16="http://schemas.microsoft.com/office/drawing/2014/main" id="{5B02987F-8B2E-7292-D35B-D7189A347EB6}"/>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8" name="Group 17">
            <a:extLst>
              <a:ext uri="{FF2B5EF4-FFF2-40B4-BE49-F238E27FC236}">
                <a16:creationId xmlns:a16="http://schemas.microsoft.com/office/drawing/2014/main" id="{26FEB4A8-7DFA-7E76-B845-85CA04B8209B}"/>
              </a:ext>
            </a:extLst>
          </p:cNvPr>
          <p:cNvGrpSpPr/>
          <p:nvPr/>
        </p:nvGrpSpPr>
        <p:grpSpPr>
          <a:xfrm>
            <a:off x="5657974" y="1412484"/>
            <a:ext cx="1382886" cy="1387866"/>
            <a:chOff x="5591781" y="1412484"/>
            <a:chExt cx="1382886" cy="1387866"/>
          </a:xfrm>
        </p:grpSpPr>
        <p:sp>
          <p:nvSpPr>
            <p:cNvPr id="23" name="Rectangle 22">
              <a:extLst>
                <a:ext uri="{FF2B5EF4-FFF2-40B4-BE49-F238E27FC236}">
                  <a16:creationId xmlns:a16="http://schemas.microsoft.com/office/drawing/2014/main" id="{B8380850-DF96-20FE-934A-ABB6DF03C034}"/>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4" name="Picture 23">
              <a:extLst>
                <a:ext uri="{FF2B5EF4-FFF2-40B4-BE49-F238E27FC236}">
                  <a16:creationId xmlns:a16="http://schemas.microsoft.com/office/drawing/2014/main" id="{69A1E748-CA67-387F-3AA3-A6DCF08A594B}"/>
                </a:ext>
              </a:extLst>
            </p:cNvPr>
            <p:cNvPicPr>
              <a:picLocks noChangeAspect="1"/>
            </p:cNvPicPr>
            <p:nvPr/>
          </p:nvPicPr>
          <p:blipFill>
            <a:blip r:embed="rId6"/>
            <a:srcRect t="17079" b="17079"/>
            <a:stretch>
              <a:fillRect/>
            </a:stretch>
          </p:blipFill>
          <p:spPr>
            <a:xfrm>
              <a:off x="5591781" y="1712378"/>
              <a:ext cx="1158067" cy="762487"/>
            </a:xfrm>
            <a:prstGeom prst="rect">
              <a:avLst/>
            </a:prstGeom>
          </p:spPr>
        </p:pic>
        <p:sp>
          <p:nvSpPr>
            <p:cNvPr id="25" name="Rectangle 24">
              <a:extLst>
                <a:ext uri="{FF2B5EF4-FFF2-40B4-BE49-F238E27FC236}">
                  <a16:creationId xmlns:a16="http://schemas.microsoft.com/office/drawing/2014/main" id="{469D5421-687E-D151-6038-52CC1E5BC8EB}"/>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5661450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6F3D42-1A33-251A-0452-D6DB1B717567}"/>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A3F0EAD-0BD7-E38F-FD26-89DAA24B7AE3}"/>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6C652EB6-142B-FA0E-5633-CEFC936654BD}"/>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A1B12FB-8AC7-1768-97E6-31EFBF694EEC}"/>
              </a:ext>
            </a:extLst>
          </p:cNvPr>
          <p:cNvSpPr/>
          <p:nvPr/>
        </p:nvSpPr>
        <p:spPr>
          <a:xfrm>
            <a:off x="796962" y="1902602"/>
            <a:ext cx="4784548" cy="382037"/>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3.3 Prioritization Justification</a:t>
            </a:r>
          </a:p>
        </p:txBody>
      </p:sp>
      <p:sp>
        <p:nvSpPr>
          <p:cNvPr id="9" name="Text 1">
            <a:extLst>
              <a:ext uri="{FF2B5EF4-FFF2-40B4-BE49-F238E27FC236}">
                <a16:creationId xmlns:a16="http://schemas.microsoft.com/office/drawing/2014/main" id="{7A639971-EDAC-8FFE-F076-9DF806ACF4DA}"/>
              </a:ext>
            </a:extLst>
          </p:cNvPr>
          <p:cNvSpPr/>
          <p:nvPr/>
        </p:nvSpPr>
        <p:spPr>
          <a:xfrm>
            <a:off x="796962" y="2474865"/>
            <a:ext cx="4861012" cy="6715999"/>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IT interventions have been prioritized to ensure that foundational systems are implemented first, creating a digital base that enables subsequent enhancements. The sequence reflects both urgency and impact, focusing on immediate operational needs before expanding into more advanced capabilities such as analytics and investor-facing reporting.</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Procurement of Hardware and Microsoft Office 365 (High Priority): </a:t>
            </a:r>
            <a:r>
              <a:rPr lang="en-US" sz="1200" dirty="0">
                <a:solidFill>
                  <a:srgbClr val="1D1D1D"/>
                </a:solidFill>
                <a:latin typeface="Titillium Web" panose="00000500000000000000" pitchFamily="2" charset="0"/>
                <a:ea typeface="Titillium Web" pitchFamily="34" charset="-122"/>
                <a:cs typeface="Titillium Web" pitchFamily="34" charset="-120"/>
              </a:rPr>
              <a:t>Establishes the basic digital infrastructure required for communication, documentation, and collaboration. Without this foundation, other IT solutions cannot be effectively implemented.</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Implementation of CRM System (High Priority): </a:t>
            </a:r>
            <a:r>
              <a:rPr lang="en-US" sz="1200" dirty="0">
                <a:solidFill>
                  <a:srgbClr val="1D1D1D"/>
                </a:solidFill>
                <a:latin typeface="Titillium Web" panose="00000500000000000000" pitchFamily="2" charset="0"/>
                <a:ea typeface="Titillium Web" pitchFamily="34" charset="-122"/>
                <a:cs typeface="Titillium Web" pitchFamily="34" charset="-120"/>
              </a:rPr>
              <a:t>Essential for managing client relationships, improving service delivery, and demonstrating funder readiness. Early deployment ensures that data capture and client tracking are embedded from the outset.</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Deployment of Project Management Platform (Medium–High Priority): </a:t>
            </a:r>
            <a:r>
              <a:rPr lang="en-US" sz="1200" dirty="0">
                <a:solidFill>
                  <a:srgbClr val="1D1D1D"/>
                </a:solidFill>
                <a:latin typeface="Titillium Web" panose="00000500000000000000" pitchFamily="2" charset="0"/>
                <a:ea typeface="Titillium Web" pitchFamily="34" charset="-122"/>
                <a:cs typeface="Titillium Web" pitchFamily="34" charset="-120"/>
              </a:rPr>
              <a:t>Provides oversight of tasks and timelines, reducing the risk of project delays. Positioned after basic systems are in place to integrate smoothly with operations.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Strengthening Cybersecurity and Data Protection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Introduced once core systems are operational, ensuring that sensitive company and client data is protected as digital adoption increases.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Introduction of Data Analytics Tools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Positioned later in the rollout, as it builds on data generated from CRM and project management systems. This sequencing ensures meaningful use of analytics for decision-making.</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This prioritization ensures that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builds a solid IT foundation first, then progressively enhances its systems to support efficiency, compliance, and competitiveness.</a:t>
            </a:r>
          </a:p>
        </p:txBody>
      </p:sp>
      <p:sp>
        <p:nvSpPr>
          <p:cNvPr id="10" name="Text 2">
            <a:extLst>
              <a:ext uri="{FF2B5EF4-FFF2-40B4-BE49-F238E27FC236}">
                <a16:creationId xmlns:a16="http://schemas.microsoft.com/office/drawing/2014/main" id="{4F7AFF06-547C-800A-B88F-853FA6C7905A}"/>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4477ABC0-0843-1688-C5E8-1A6616CF366B}"/>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a:extLst>
              <a:ext uri="{FF2B5EF4-FFF2-40B4-BE49-F238E27FC236}">
                <a16:creationId xmlns:a16="http://schemas.microsoft.com/office/drawing/2014/main" id="{97C9A708-F025-C131-8419-BEA8906D983C}"/>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B5E3E0CD-2C11-EF41-0A08-1504236FFB59}"/>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1E3F2AF7-91E6-665C-8FED-6D20DE9FA05A}"/>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C3092ECF-F75B-91E2-D179-E4F217F0444F}"/>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7FB27DF8-DFAF-5F33-BE35-9A58BBA0671B}"/>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7" name="Text 4">
            <a:extLst>
              <a:ext uri="{FF2B5EF4-FFF2-40B4-BE49-F238E27FC236}">
                <a16:creationId xmlns:a16="http://schemas.microsoft.com/office/drawing/2014/main" id="{33B59E33-64A6-7247-53E4-9DE16E0EE611}"/>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27</a:t>
            </a:r>
            <a:endParaRPr lang="en-US" sz="1000" b="1" dirty="0">
              <a:latin typeface="Titillium Web" panose="00000500000000000000" pitchFamily="2" charset="0"/>
            </a:endParaRPr>
          </a:p>
        </p:txBody>
      </p:sp>
      <p:sp>
        <p:nvSpPr>
          <p:cNvPr id="17" name="Flowchart: Connector 16">
            <a:extLst>
              <a:ext uri="{FF2B5EF4-FFF2-40B4-BE49-F238E27FC236}">
                <a16:creationId xmlns:a16="http://schemas.microsoft.com/office/drawing/2014/main" id="{F1803AFD-5A7B-1EEB-6F07-FB140E0B0C32}"/>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8" name="Group 17">
            <a:extLst>
              <a:ext uri="{FF2B5EF4-FFF2-40B4-BE49-F238E27FC236}">
                <a16:creationId xmlns:a16="http://schemas.microsoft.com/office/drawing/2014/main" id="{5067D4EA-69D2-6B39-6442-DB7FD0110B9D}"/>
              </a:ext>
            </a:extLst>
          </p:cNvPr>
          <p:cNvGrpSpPr/>
          <p:nvPr/>
        </p:nvGrpSpPr>
        <p:grpSpPr>
          <a:xfrm>
            <a:off x="5657974" y="1412484"/>
            <a:ext cx="1382886" cy="1387866"/>
            <a:chOff x="5591781" y="1412484"/>
            <a:chExt cx="1382886" cy="1387866"/>
          </a:xfrm>
        </p:grpSpPr>
        <p:sp>
          <p:nvSpPr>
            <p:cNvPr id="23" name="Rectangle 22">
              <a:extLst>
                <a:ext uri="{FF2B5EF4-FFF2-40B4-BE49-F238E27FC236}">
                  <a16:creationId xmlns:a16="http://schemas.microsoft.com/office/drawing/2014/main" id="{9EFF1530-2C88-7F7C-057F-BC916DCF538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4" name="Picture 23">
              <a:extLst>
                <a:ext uri="{FF2B5EF4-FFF2-40B4-BE49-F238E27FC236}">
                  <a16:creationId xmlns:a16="http://schemas.microsoft.com/office/drawing/2014/main" id="{046862B4-34C6-EEA2-90E6-624E3034B353}"/>
                </a:ext>
              </a:extLst>
            </p:cNvPr>
            <p:cNvPicPr>
              <a:picLocks noChangeAspect="1"/>
            </p:cNvPicPr>
            <p:nvPr/>
          </p:nvPicPr>
          <p:blipFill>
            <a:blip r:embed="rId6"/>
            <a:srcRect t="17079" b="17079"/>
            <a:stretch>
              <a:fillRect/>
            </a:stretch>
          </p:blipFill>
          <p:spPr>
            <a:xfrm>
              <a:off x="5591781" y="1712378"/>
              <a:ext cx="1158067" cy="762487"/>
            </a:xfrm>
            <a:prstGeom prst="rect">
              <a:avLst/>
            </a:prstGeom>
          </p:spPr>
        </p:pic>
        <p:sp>
          <p:nvSpPr>
            <p:cNvPr id="25" name="Rectangle 24">
              <a:extLst>
                <a:ext uri="{FF2B5EF4-FFF2-40B4-BE49-F238E27FC236}">
                  <a16:creationId xmlns:a16="http://schemas.microsoft.com/office/drawing/2014/main" id="{3C6FE23C-4BB0-D9D8-9D77-AEDCCBEC384A}"/>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7568313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EE746B-D8DB-F99A-6223-8003DA342D0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84E100C2-7172-77AC-1470-47CE22DF8089}"/>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AE54B10E-B248-DC77-D01A-CE83A270C95A}"/>
              </a:ext>
            </a:extLst>
          </p:cNvPr>
          <p:cNvSpPr/>
          <p:nvPr/>
        </p:nvSpPr>
        <p:spPr>
          <a:xfrm>
            <a:off x="807232" y="1940454"/>
            <a:ext cx="4122956" cy="401320"/>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3.4 Budget Assumptions</a:t>
            </a:r>
          </a:p>
        </p:txBody>
      </p:sp>
      <p:sp>
        <p:nvSpPr>
          <p:cNvPr id="7" name="Text 1">
            <a:extLst>
              <a:ext uri="{FF2B5EF4-FFF2-40B4-BE49-F238E27FC236}">
                <a16:creationId xmlns:a16="http://schemas.microsoft.com/office/drawing/2014/main" id="{11747AC2-5632-325D-834E-65474585231C}"/>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584660A0-E994-D377-9B3D-4C32E11A8117}"/>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D8D600CA-EF1C-8EEE-ABAC-1DEBA1AC88E7}"/>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a:extLst>
              <a:ext uri="{FF2B5EF4-FFF2-40B4-BE49-F238E27FC236}">
                <a16:creationId xmlns:a16="http://schemas.microsoft.com/office/drawing/2014/main" id="{801459BD-85F8-C9A3-9FFD-F58CD7460AE1}"/>
              </a:ext>
            </a:extLst>
          </p:cNvPr>
          <p:cNvSpPr/>
          <p:nvPr/>
        </p:nvSpPr>
        <p:spPr>
          <a:xfrm>
            <a:off x="796962" y="7709907"/>
            <a:ext cx="5581647" cy="439514"/>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3: </a:t>
            </a:r>
            <a:r>
              <a:rPr lang="en-US" sz="1425" dirty="0">
                <a:solidFill>
                  <a:srgbClr val="2B2B35"/>
                </a:solidFill>
                <a:latin typeface="Titillium Web" panose="00000500000000000000" pitchFamily="2" charset="0"/>
                <a:ea typeface="Roboto Condensed" pitchFamily="34" charset="-122"/>
                <a:cs typeface="Roboto Condensed" pitchFamily="34" charset="-120"/>
              </a:rPr>
              <a:t>IT Infrastructure Investment Assessment</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D3AE7EC9-53F6-1866-0E8F-13CA75B40692}"/>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4" name="Table 13">
            <a:extLst>
              <a:ext uri="{FF2B5EF4-FFF2-40B4-BE49-F238E27FC236}">
                <a16:creationId xmlns:a16="http://schemas.microsoft.com/office/drawing/2014/main" id="{408F6A02-0CBB-7803-9FBE-7A1DB439C3B3}"/>
              </a:ext>
            </a:extLst>
          </p:cNvPr>
          <p:cNvGraphicFramePr>
            <a:graphicFrameLocks noGrp="1"/>
          </p:cNvGraphicFramePr>
          <p:nvPr>
            <p:extLst>
              <p:ext uri="{D42A27DB-BD31-4B8C-83A1-F6EECF244321}">
                <p14:modId xmlns:p14="http://schemas.microsoft.com/office/powerpoint/2010/main" val="1354918074"/>
              </p:ext>
            </p:extLst>
          </p:nvPr>
        </p:nvGraphicFramePr>
        <p:xfrm>
          <a:off x="796962" y="3965622"/>
          <a:ext cx="6554702" cy="3609525"/>
        </p:xfrm>
        <a:graphic>
          <a:graphicData uri="http://schemas.openxmlformats.org/drawingml/2006/table">
            <a:tbl>
              <a:tblPr firstRow="1" firstCol="1" bandRow="1">
                <a:tableStyleId>{7E9639D4-E3E2-4D34-9284-5A2195B3D0D7}</a:tableStyleId>
              </a:tblPr>
              <a:tblGrid>
                <a:gridCol w="3277351">
                  <a:extLst>
                    <a:ext uri="{9D8B030D-6E8A-4147-A177-3AD203B41FA5}">
                      <a16:colId xmlns:a16="http://schemas.microsoft.com/office/drawing/2014/main" val="2614702910"/>
                    </a:ext>
                  </a:extLst>
                </a:gridCol>
                <a:gridCol w="3277351">
                  <a:extLst>
                    <a:ext uri="{9D8B030D-6E8A-4147-A177-3AD203B41FA5}">
                      <a16:colId xmlns:a16="http://schemas.microsoft.com/office/drawing/2014/main" val="2490726485"/>
                    </a:ext>
                  </a:extLst>
                </a:gridCol>
              </a:tblGrid>
              <a:tr h="404763">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Intervention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Estimated Cost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3863859858"/>
                  </a:ext>
                </a:extLst>
              </a:tr>
              <a:tr h="534127">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Procurement of Hardware &amp; Microsoft 365</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R80,000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8238273"/>
                  </a:ext>
                </a:extLst>
              </a:tr>
              <a:tr h="534127">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CRM System Implementation</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R60,000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7110045"/>
                  </a:ext>
                </a:extLst>
              </a:tr>
              <a:tr h="534127">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Project Management Platform</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R40,000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7738142"/>
                  </a:ext>
                </a:extLst>
              </a:tr>
              <a:tr h="534127">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Cybersecurity &amp; Data Protection</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R40,000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689709"/>
                  </a:ext>
                </a:extLst>
              </a:tr>
              <a:tr h="534127">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Data Analytics Tools (Power BI)</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R30,000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8875948"/>
                  </a:ext>
                </a:extLst>
              </a:tr>
              <a:tr h="534127">
                <a:tc>
                  <a:txBody>
                    <a:bodyPr/>
                    <a:lstStyle/>
                    <a:p>
                      <a:pPr marL="0" marR="0">
                        <a:lnSpc>
                          <a:spcPct val="115000"/>
                        </a:lnSpc>
                        <a:spcAft>
                          <a:spcPts val="800"/>
                        </a:spcAft>
                        <a:buNone/>
                      </a:pPr>
                      <a:r>
                        <a:rPr lang="en-US" sz="1200" b="1" kern="100">
                          <a:effectLst/>
                          <a:latin typeface="Titillium Web" panose="00000500000000000000" pitchFamily="2" charset="0"/>
                          <a:ea typeface="Aptos" panose="020B0004020202020204" pitchFamily="34" charset="0"/>
                          <a:cs typeface="Times New Roman" panose="02020603050405020304" pitchFamily="18" charset="0"/>
                        </a:rPr>
                        <a:t>Total</a:t>
                      </a:r>
                      <a:endParaRPr lang="en-US" sz="12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b="1" kern="100" dirty="0">
                          <a:effectLst/>
                          <a:latin typeface="Titillium Web" panose="00000500000000000000" pitchFamily="2" charset="0"/>
                          <a:ea typeface="Aptos" panose="020B0004020202020204" pitchFamily="34" charset="0"/>
                          <a:cs typeface="Times New Roman" panose="02020603050405020304" pitchFamily="18" charset="0"/>
                        </a:rPr>
                        <a:t>R250,000</a:t>
                      </a:r>
                      <a:endParaRPr lang="en-US"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1850646"/>
                  </a:ext>
                </a:extLst>
              </a:tr>
            </a:tbl>
          </a:graphicData>
        </a:graphic>
      </p:graphicFrame>
      <p:sp>
        <p:nvSpPr>
          <p:cNvPr id="11" name="TextBox 10">
            <a:extLst>
              <a:ext uri="{FF2B5EF4-FFF2-40B4-BE49-F238E27FC236}">
                <a16:creationId xmlns:a16="http://schemas.microsoft.com/office/drawing/2014/main" id="{B03B1F47-0331-BCC7-58A4-5C62A61B67F0}"/>
              </a:ext>
            </a:extLst>
          </p:cNvPr>
          <p:cNvSpPr txBox="1"/>
          <p:nvPr/>
        </p:nvSpPr>
        <p:spPr>
          <a:xfrm>
            <a:off x="746162" y="2460573"/>
            <a:ext cx="4794819" cy="1318310"/>
          </a:xfrm>
          <a:prstGeom prst="rect">
            <a:avLst/>
          </a:prstGeom>
          <a:noFill/>
        </p:spPr>
        <p:txBody>
          <a:bodyPr wrap="square" rtlCol="0">
            <a:spAutoFit/>
          </a:bodyPr>
          <a:lstStyle/>
          <a:p>
            <a:pPr>
              <a:lnSpc>
                <a:spcPts val="1600"/>
              </a:lnSpc>
              <a:spcBef>
                <a:spcPts val="600"/>
              </a:spcBef>
            </a:pPr>
            <a:r>
              <a:rPr lang="en-US" sz="1200" dirty="0">
                <a:latin typeface="Titillium Web" panose="00000500000000000000" pitchFamily="2" charset="0"/>
              </a:rPr>
              <a:t>The following table presents the projected budget for implementing Afribiz Connect’s IT infrastructure interventions over a 12-month period. Costs are based on publicly available rates for SaaS platforms, consulting support, and internal development of digital oversight structures.</a:t>
            </a:r>
            <a:r>
              <a:rPr lang="en-GB" sz="1200" dirty="0">
                <a:latin typeface="Titillium Web" panose="00000500000000000000" pitchFamily="2" charset="0"/>
              </a:rPr>
              <a:t> The budget that we propose for this Domain is </a:t>
            </a:r>
            <a:r>
              <a:rPr lang="en-US" sz="1200" dirty="0">
                <a:latin typeface="Titillium Web" panose="00000500000000000000" pitchFamily="2" charset="0"/>
                <a:ea typeface="Arial" pitchFamily="34" charset="-122"/>
                <a:cs typeface="Arial" pitchFamily="34" charset="-120"/>
              </a:rPr>
              <a:t>R250,000</a:t>
            </a:r>
            <a:r>
              <a:rPr lang="en-GB" sz="1200" dirty="0">
                <a:latin typeface="Titillium Web" panose="00000500000000000000" pitchFamily="2" charset="0"/>
              </a:rPr>
              <a:t> broken down as follows:</a:t>
            </a:r>
            <a:endParaRPr lang="en-US" sz="1200" dirty="0">
              <a:latin typeface="Titillium Web" panose="00000500000000000000" pitchFamily="2" charset="0"/>
            </a:endParaRPr>
          </a:p>
        </p:txBody>
      </p:sp>
      <p:grpSp>
        <p:nvGrpSpPr>
          <p:cNvPr id="10" name="Group 9">
            <a:extLst>
              <a:ext uri="{FF2B5EF4-FFF2-40B4-BE49-F238E27FC236}">
                <a16:creationId xmlns:a16="http://schemas.microsoft.com/office/drawing/2014/main" id="{187FE300-1EDF-0778-9D01-AE01788C7F41}"/>
              </a:ext>
            </a:extLst>
          </p:cNvPr>
          <p:cNvGrpSpPr/>
          <p:nvPr/>
        </p:nvGrpSpPr>
        <p:grpSpPr>
          <a:xfrm>
            <a:off x="5999045" y="7902997"/>
            <a:ext cx="1314450" cy="1449210"/>
            <a:chOff x="5999045" y="7407697"/>
            <a:chExt cx="1314450" cy="1449210"/>
          </a:xfrm>
        </p:grpSpPr>
        <p:sp>
          <p:nvSpPr>
            <p:cNvPr id="15" name="Text 4">
              <a:extLst>
                <a:ext uri="{FF2B5EF4-FFF2-40B4-BE49-F238E27FC236}">
                  <a16:creationId xmlns:a16="http://schemas.microsoft.com/office/drawing/2014/main" id="{7835CD80-B897-684F-38AC-66B95FE9E403}"/>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AD0F76E4-ADC8-5960-381D-C4BBED87D692}"/>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3B0CD990-8616-17B5-3CFC-6B6D6BC25B5B}"/>
              </a:ext>
            </a:extLst>
          </p:cNvPr>
          <p:cNvGrpSpPr/>
          <p:nvPr/>
        </p:nvGrpSpPr>
        <p:grpSpPr>
          <a:xfrm>
            <a:off x="5657974" y="1412484"/>
            <a:ext cx="1382886" cy="1387866"/>
            <a:chOff x="5591781" y="1412484"/>
            <a:chExt cx="1382886" cy="1387866"/>
          </a:xfrm>
        </p:grpSpPr>
        <p:sp>
          <p:nvSpPr>
            <p:cNvPr id="17" name="Rectangle 16">
              <a:extLst>
                <a:ext uri="{FF2B5EF4-FFF2-40B4-BE49-F238E27FC236}">
                  <a16:creationId xmlns:a16="http://schemas.microsoft.com/office/drawing/2014/main" id="{E2B0CCB2-44B0-92FB-75F1-426D25A1CDF9}"/>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41B5DB78-68A5-E05E-B7CA-4C550729A723}"/>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429282E7-D8E1-AEDC-10AF-4240ED7E6D91}"/>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0775222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317E16-D96F-D33D-980F-03873824CE41}"/>
            </a:ext>
          </a:extLst>
        </p:cNvPr>
        <p:cNvGrpSpPr/>
        <p:nvPr/>
      </p:nvGrpSpPr>
      <p:grpSpPr>
        <a:xfrm>
          <a:off x="0" y="0"/>
          <a:ext cx="0" cy="0"/>
          <a:chOff x="0" y="0"/>
          <a:chExt cx="0" cy="0"/>
        </a:xfrm>
      </p:grpSpPr>
      <p:pic>
        <p:nvPicPr>
          <p:cNvPr id="2" name="Image 2" descr="preencoded.png">
            <a:extLst>
              <a:ext uri="{FF2B5EF4-FFF2-40B4-BE49-F238E27FC236}">
                <a16:creationId xmlns:a16="http://schemas.microsoft.com/office/drawing/2014/main" id="{85E23376-7EB2-66CB-A988-1F1259619649}"/>
              </a:ext>
            </a:extLst>
          </p:cNvPr>
          <p:cNvPicPr>
            <a:picLocks noChangeAspect="1"/>
          </p:cNvPicPr>
          <p:nvPr/>
        </p:nvPicPr>
        <p:blipFill>
          <a:blip r:embed="rId2"/>
          <a:stretch>
            <a:fillRect/>
          </a:stretch>
        </p:blipFill>
        <p:spPr>
          <a:xfrm>
            <a:off x="807232" y="1549479"/>
            <a:ext cx="85725" cy="981075"/>
          </a:xfrm>
          <a:prstGeom prst="rect">
            <a:avLst/>
          </a:prstGeom>
        </p:spPr>
      </p:pic>
      <p:pic>
        <p:nvPicPr>
          <p:cNvPr id="3" name="Image 3" descr="preencoded.png">
            <a:extLst>
              <a:ext uri="{FF2B5EF4-FFF2-40B4-BE49-F238E27FC236}">
                <a16:creationId xmlns:a16="http://schemas.microsoft.com/office/drawing/2014/main" id="{DDC1A742-5AB0-674A-FFEE-8CE017ADB8A2}"/>
              </a:ext>
            </a:extLst>
          </p:cNvPr>
          <p:cNvPicPr>
            <a:picLocks noChangeAspect="1"/>
          </p:cNvPicPr>
          <p:nvPr/>
        </p:nvPicPr>
        <p:blipFill>
          <a:blip r:embed="rId3"/>
          <a:stretch>
            <a:fillRect/>
          </a:stretch>
        </p:blipFill>
        <p:spPr>
          <a:xfrm>
            <a:off x="796962" y="919932"/>
            <a:ext cx="6177705" cy="190500"/>
          </a:xfrm>
          <a:prstGeom prst="rect">
            <a:avLst/>
          </a:prstGeom>
        </p:spPr>
      </p:pic>
      <p:sp>
        <p:nvSpPr>
          <p:cNvPr id="4" name="Text 0">
            <a:extLst>
              <a:ext uri="{FF2B5EF4-FFF2-40B4-BE49-F238E27FC236}">
                <a16:creationId xmlns:a16="http://schemas.microsoft.com/office/drawing/2014/main" id="{4FF1ABDE-6E12-2C77-CF48-A0C1E660D414}"/>
              </a:ext>
            </a:extLst>
          </p:cNvPr>
          <p:cNvSpPr/>
          <p:nvPr/>
        </p:nvSpPr>
        <p:spPr>
          <a:xfrm>
            <a:off x="966743" y="1728842"/>
            <a:ext cx="3676650" cy="76248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3.5 Budget Justification</a:t>
            </a:r>
          </a:p>
        </p:txBody>
      </p:sp>
      <p:sp>
        <p:nvSpPr>
          <p:cNvPr id="5" name="Text 1">
            <a:extLst>
              <a:ext uri="{FF2B5EF4-FFF2-40B4-BE49-F238E27FC236}">
                <a16:creationId xmlns:a16="http://schemas.microsoft.com/office/drawing/2014/main" id="{EB214EC9-00D4-E874-CD80-E5719F7FBC9E}"/>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6" name="Text 2">
            <a:extLst>
              <a:ext uri="{FF2B5EF4-FFF2-40B4-BE49-F238E27FC236}">
                <a16:creationId xmlns:a16="http://schemas.microsoft.com/office/drawing/2014/main" id="{C135A42B-C04C-114E-5772-DD94D66F2447}"/>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7" name="Text 3">
            <a:extLst>
              <a:ext uri="{FF2B5EF4-FFF2-40B4-BE49-F238E27FC236}">
                <a16:creationId xmlns:a16="http://schemas.microsoft.com/office/drawing/2014/main" id="{DF868C32-D33A-A3BA-8CDF-1DE05FC6ABF2}"/>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8" name="Text 5">
            <a:extLst>
              <a:ext uri="{FF2B5EF4-FFF2-40B4-BE49-F238E27FC236}">
                <a16:creationId xmlns:a16="http://schemas.microsoft.com/office/drawing/2014/main" id="{25ECA163-BAEF-393A-6A99-BD84A275E6E5}"/>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9" name="Group 8">
            <a:extLst>
              <a:ext uri="{FF2B5EF4-FFF2-40B4-BE49-F238E27FC236}">
                <a16:creationId xmlns:a16="http://schemas.microsoft.com/office/drawing/2014/main" id="{7545DD91-3BBA-DDEC-0B88-40C734F3FD2C}"/>
              </a:ext>
            </a:extLst>
          </p:cNvPr>
          <p:cNvGrpSpPr/>
          <p:nvPr/>
        </p:nvGrpSpPr>
        <p:grpSpPr>
          <a:xfrm>
            <a:off x="256735" y="3363160"/>
            <a:ext cx="4979684" cy="6439597"/>
            <a:chOff x="1650861" y="1521118"/>
            <a:chExt cx="3318131" cy="6439597"/>
          </a:xfrm>
        </p:grpSpPr>
        <p:sp>
          <p:nvSpPr>
            <p:cNvPr id="15" name="Text 1">
              <a:extLst>
                <a:ext uri="{FF2B5EF4-FFF2-40B4-BE49-F238E27FC236}">
                  <a16:creationId xmlns:a16="http://schemas.microsoft.com/office/drawing/2014/main" id="{164AD9CB-9748-C032-1EE0-65435411A8C2}"/>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16" name="Text 2">
              <a:extLst>
                <a:ext uri="{FF2B5EF4-FFF2-40B4-BE49-F238E27FC236}">
                  <a16:creationId xmlns:a16="http://schemas.microsoft.com/office/drawing/2014/main" id="{A48533D0-3FFC-8F9A-9EEB-5705314E2FEC}"/>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Procurement of Hardware </a:t>
              </a:r>
            </a:p>
          </p:txBody>
        </p:sp>
        <p:sp>
          <p:nvSpPr>
            <p:cNvPr id="17" name="Text 3">
              <a:extLst>
                <a:ext uri="{FF2B5EF4-FFF2-40B4-BE49-F238E27FC236}">
                  <a16:creationId xmlns:a16="http://schemas.microsoft.com/office/drawing/2014/main" id="{06DFB3B1-F443-E757-E80D-DD4B343E76A3}"/>
                </a:ext>
              </a:extLst>
            </p:cNvPr>
            <p:cNvSpPr/>
            <p:nvPr/>
          </p:nvSpPr>
          <p:spPr>
            <a:xfrm>
              <a:off x="2507686" y="1832909"/>
              <a:ext cx="2461306" cy="8482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a:t>
              </a:r>
              <a:r>
                <a:rPr lang="en-US" sz="1100" b="1" dirty="0">
                  <a:latin typeface="Titillium Web" panose="00000500000000000000" pitchFamily="2" charset="0"/>
                  <a:ea typeface="Arial" pitchFamily="34" charset="-122"/>
                  <a:cs typeface="Arial" pitchFamily="34" charset="-120"/>
                </a:rPr>
                <a:t> </a:t>
              </a:r>
              <a:r>
                <a:rPr lang="en-US" sz="1100" dirty="0">
                  <a:latin typeface="Titillium Web" panose="00000500000000000000" pitchFamily="2" charset="0"/>
                  <a:ea typeface="Arial" pitchFamily="34" charset="-122"/>
                  <a:cs typeface="Arial" pitchFamily="34" charset="-120"/>
                </a:rPr>
                <a:t>Provides staff with reliable tools for communication, documentation, and collaboration, forming the foundation of digital operations.</a:t>
              </a:r>
              <a:endParaRPr lang="en-US" sz="1100" dirty="0">
                <a:latin typeface="Titillium Web" panose="00000500000000000000" pitchFamily="2" charset="0"/>
              </a:endParaRPr>
            </a:p>
          </p:txBody>
        </p:sp>
        <p:sp>
          <p:nvSpPr>
            <p:cNvPr id="18" name="Text 4">
              <a:extLst>
                <a:ext uri="{FF2B5EF4-FFF2-40B4-BE49-F238E27FC236}">
                  <a16:creationId xmlns:a16="http://schemas.microsoft.com/office/drawing/2014/main" id="{A2344092-CF0C-F05A-8074-06C81B8F90A7}"/>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19" name="Text 5">
              <a:extLst>
                <a:ext uri="{FF2B5EF4-FFF2-40B4-BE49-F238E27FC236}">
                  <a16:creationId xmlns:a16="http://schemas.microsoft.com/office/drawing/2014/main" id="{FC7076C2-3DC9-8A26-3188-897A802F2C2C}"/>
                </a:ext>
              </a:extLst>
            </p:cNvPr>
            <p:cNvSpPr/>
            <p:nvPr/>
          </p:nvSpPr>
          <p:spPr>
            <a:xfrm>
              <a:off x="2507686" y="28360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CRM System Implementation</a:t>
              </a:r>
            </a:p>
          </p:txBody>
        </p:sp>
        <p:sp>
          <p:nvSpPr>
            <p:cNvPr id="20" name="Text 6">
              <a:extLst>
                <a:ext uri="{FF2B5EF4-FFF2-40B4-BE49-F238E27FC236}">
                  <a16:creationId xmlns:a16="http://schemas.microsoft.com/office/drawing/2014/main" id="{459180D2-9DD2-9869-2BB6-664885101E6E}"/>
                </a:ext>
              </a:extLst>
            </p:cNvPr>
            <p:cNvSpPr/>
            <p:nvPr/>
          </p:nvSpPr>
          <p:spPr>
            <a:xfrm>
              <a:off x="2507686" y="3161712"/>
              <a:ext cx="2329214" cy="759947"/>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Enables client management, service tracking, and data-driven engagement, which improves customer retention and acquisition.</a:t>
              </a:r>
              <a:endParaRPr lang="en-US" sz="1100" dirty="0">
                <a:latin typeface="Titillium Web" panose="00000500000000000000" pitchFamily="2" charset="0"/>
              </a:endParaRPr>
            </a:p>
          </p:txBody>
        </p:sp>
        <p:sp>
          <p:nvSpPr>
            <p:cNvPr id="21" name="Text 7">
              <a:extLst>
                <a:ext uri="{FF2B5EF4-FFF2-40B4-BE49-F238E27FC236}">
                  <a16:creationId xmlns:a16="http://schemas.microsoft.com/office/drawing/2014/main" id="{994A7321-73F8-BEF2-2704-FF1B2FFAE793}"/>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22" name="Text 8">
              <a:extLst>
                <a:ext uri="{FF2B5EF4-FFF2-40B4-BE49-F238E27FC236}">
                  <a16:creationId xmlns:a16="http://schemas.microsoft.com/office/drawing/2014/main" id="{41B0A387-1F4C-FE6D-1BCD-34C8BD818401}"/>
                </a:ext>
              </a:extLst>
            </p:cNvPr>
            <p:cNvSpPr/>
            <p:nvPr/>
          </p:nvSpPr>
          <p:spPr>
            <a:xfrm>
              <a:off x="2507686" y="41644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Project Management Platform</a:t>
              </a:r>
            </a:p>
          </p:txBody>
        </p:sp>
        <p:sp>
          <p:nvSpPr>
            <p:cNvPr id="23" name="Text 9">
              <a:extLst>
                <a:ext uri="{FF2B5EF4-FFF2-40B4-BE49-F238E27FC236}">
                  <a16:creationId xmlns:a16="http://schemas.microsoft.com/office/drawing/2014/main" id="{6904B87A-435C-AAE8-EADE-16D1366BA881}"/>
                </a:ext>
              </a:extLst>
            </p:cNvPr>
            <p:cNvSpPr/>
            <p:nvPr/>
          </p:nvSpPr>
          <p:spPr>
            <a:xfrm>
              <a:off x="2507686" y="4505353"/>
              <a:ext cx="2329214"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Ensures effective task allocation, timeline monitoring, and accountability across projects, reducing risks of delays.</a:t>
              </a:r>
              <a:endParaRPr lang="en-US" sz="1100" dirty="0">
                <a:latin typeface="Titillium Web" panose="00000500000000000000" pitchFamily="2" charset="0"/>
              </a:endParaRPr>
            </a:p>
          </p:txBody>
        </p:sp>
        <p:sp>
          <p:nvSpPr>
            <p:cNvPr id="24" name="Text 10">
              <a:extLst>
                <a:ext uri="{FF2B5EF4-FFF2-40B4-BE49-F238E27FC236}">
                  <a16:creationId xmlns:a16="http://schemas.microsoft.com/office/drawing/2014/main" id="{6F3F0EE8-59F7-47FB-3502-EB886FCDB1FC}"/>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25" name="Text 11">
              <a:extLst>
                <a:ext uri="{FF2B5EF4-FFF2-40B4-BE49-F238E27FC236}">
                  <a16:creationId xmlns:a16="http://schemas.microsoft.com/office/drawing/2014/main" id="{6B1E8D7A-9630-A008-7EB2-58F5AFB2F52D}"/>
                </a:ext>
              </a:extLst>
            </p:cNvPr>
            <p:cNvSpPr/>
            <p:nvPr/>
          </p:nvSpPr>
          <p:spPr>
            <a:xfrm>
              <a:off x="2507686" y="55192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Cybersecurity &amp; Data Protection</a:t>
              </a:r>
            </a:p>
          </p:txBody>
        </p:sp>
        <p:sp>
          <p:nvSpPr>
            <p:cNvPr id="26" name="Text 12">
              <a:extLst>
                <a:ext uri="{FF2B5EF4-FFF2-40B4-BE49-F238E27FC236}">
                  <a16:creationId xmlns:a16="http://schemas.microsoft.com/office/drawing/2014/main" id="{33CD36A3-B5B5-FA53-3F6A-65BA63BE324A}"/>
                </a:ext>
              </a:extLst>
            </p:cNvPr>
            <p:cNvSpPr/>
            <p:nvPr/>
          </p:nvSpPr>
          <p:spPr>
            <a:xfrm>
              <a:off x="2507686" y="5860171"/>
              <a:ext cx="2329214"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Protects sensitive company and client data while ensuring operational continuity and compliance with best practices.</a:t>
              </a:r>
              <a:endParaRPr lang="en-US" sz="1100" dirty="0">
                <a:latin typeface="Titillium Web" panose="00000500000000000000" pitchFamily="2" charset="0"/>
              </a:endParaRPr>
            </a:p>
          </p:txBody>
        </p:sp>
        <p:sp>
          <p:nvSpPr>
            <p:cNvPr id="27" name="Text 13">
              <a:extLst>
                <a:ext uri="{FF2B5EF4-FFF2-40B4-BE49-F238E27FC236}">
                  <a16:creationId xmlns:a16="http://schemas.microsoft.com/office/drawing/2014/main" id="{640AAEF1-F123-02CB-F155-74510F6F2353}"/>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28" name="Text 14">
              <a:extLst>
                <a:ext uri="{FF2B5EF4-FFF2-40B4-BE49-F238E27FC236}">
                  <a16:creationId xmlns:a16="http://schemas.microsoft.com/office/drawing/2014/main" id="{ABAF8FFE-0AA6-CF0C-5AFC-1C750AAEB367}"/>
                </a:ext>
              </a:extLst>
            </p:cNvPr>
            <p:cNvSpPr/>
            <p:nvPr/>
          </p:nvSpPr>
          <p:spPr>
            <a:xfrm>
              <a:off x="2507686" y="68614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Data Analytics Tools (Power BI)</a:t>
              </a:r>
              <a:endParaRPr lang="en-US" sz="1600" dirty="0">
                <a:latin typeface="Titillium Web" panose="00000500000000000000" pitchFamily="2" charset="0"/>
              </a:endParaRPr>
            </a:p>
          </p:txBody>
        </p:sp>
        <p:sp>
          <p:nvSpPr>
            <p:cNvPr id="29" name="Text 15">
              <a:extLst>
                <a:ext uri="{FF2B5EF4-FFF2-40B4-BE49-F238E27FC236}">
                  <a16:creationId xmlns:a16="http://schemas.microsoft.com/office/drawing/2014/main" id="{D6F57064-4D27-963A-8440-D590978BF202}"/>
                </a:ext>
              </a:extLst>
            </p:cNvPr>
            <p:cNvSpPr/>
            <p:nvPr/>
          </p:nvSpPr>
          <p:spPr>
            <a:xfrm>
              <a:off x="2507686" y="7202290"/>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Provides real-time reporting and dashboards to strengthen decision-making and demonstrate performance to funders.</a:t>
              </a:r>
              <a:endParaRPr lang="en-US" sz="1100" dirty="0">
                <a:latin typeface="Titillium Web" panose="00000500000000000000" pitchFamily="2" charset="0"/>
              </a:endParaRPr>
            </a:p>
          </p:txBody>
        </p:sp>
      </p:grpSp>
      <p:sp>
        <p:nvSpPr>
          <p:cNvPr id="39" name="Text 1">
            <a:extLst>
              <a:ext uri="{FF2B5EF4-FFF2-40B4-BE49-F238E27FC236}">
                <a16:creationId xmlns:a16="http://schemas.microsoft.com/office/drawing/2014/main" id="{CE1950DA-43B7-591C-B51F-B79E964A0319}"/>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40" name="Rectangle 39">
            <a:extLst>
              <a:ext uri="{FF2B5EF4-FFF2-40B4-BE49-F238E27FC236}">
                <a16:creationId xmlns:a16="http://schemas.microsoft.com/office/drawing/2014/main" id="{E7B1E837-B97C-EFA1-0C6B-81498F382196}"/>
              </a:ext>
            </a:extLst>
          </p:cNvPr>
          <p:cNvSpPr/>
          <p:nvPr/>
        </p:nvSpPr>
        <p:spPr>
          <a:xfrm>
            <a:off x="5591781" y="3358037"/>
            <a:ext cx="1382886" cy="6447258"/>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1" name="TextBox 40">
            <a:extLst>
              <a:ext uri="{FF2B5EF4-FFF2-40B4-BE49-F238E27FC236}">
                <a16:creationId xmlns:a16="http://schemas.microsoft.com/office/drawing/2014/main" id="{6A48CE45-5143-07D1-EAEE-B3687A73DEA5}"/>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Domain Budget = R250K</a:t>
            </a:r>
            <a:endParaRPr lang="en-ZA" sz="2800" b="1" dirty="0">
              <a:solidFill>
                <a:schemeClr val="bg1"/>
              </a:solidFill>
              <a:latin typeface="Titillium Web" panose="00000500000000000000" pitchFamily="2" charset="0"/>
            </a:endParaRPr>
          </a:p>
        </p:txBody>
      </p:sp>
      <p:sp>
        <p:nvSpPr>
          <p:cNvPr id="42" name="Rectangle 41">
            <a:extLst>
              <a:ext uri="{FF2B5EF4-FFF2-40B4-BE49-F238E27FC236}">
                <a16:creationId xmlns:a16="http://schemas.microsoft.com/office/drawing/2014/main" id="{3176C059-3904-86FE-C8CD-5ED5B2E25483}"/>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72" name="Rectangle 71">
            <a:extLst>
              <a:ext uri="{FF2B5EF4-FFF2-40B4-BE49-F238E27FC236}">
                <a16:creationId xmlns:a16="http://schemas.microsoft.com/office/drawing/2014/main" id="{6F5166EE-ACC4-B130-E6CB-7523F99C9FA6}"/>
              </a:ext>
            </a:extLst>
          </p:cNvPr>
          <p:cNvSpPr/>
          <p:nvPr/>
        </p:nvSpPr>
        <p:spPr>
          <a:xfrm>
            <a:off x="252603" y="3398071"/>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75" name="Rectangle 74">
            <a:extLst>
              <a:ext uri="{FF2B5EF4-FFF2-40B4-BE49-F238E27FC236}">
                <a16:creationId xmlns:a16="http://schemas.microsoft.com/office/drawing/2014/main" id="{703EBF50-9183-159A-24B6-CE15B5E32AFB}"/>
              </a:ext>
            </a:extLst>
          </p:cNvPr>
          <p:cNvSpPr/>
          <p:nvPr/>
        </p:nvSpPr>
        <p:spPr>
          <a:xfrm>
            <a:off x="252603" y="4698542"/>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78" name="Rectangle 77">
            <a:extLst>
              <a:ext uri="{FF2B5EF4-FFF2-40B4-BE49-F238E27FC236}">
                <a16:creationId xmlns:a16="http://schemas.microsoft.com/office/drawing/2014/main" id="{C93090E5-68D5-1615-E64D-B6366FE1A870}"/>
              </a:ext>
            </a:extLst>
          </p:cNvPr>
          <p:cNvSpPr/>
          <p:nvPr/>
        </p:nvSpPr>
        <p:spPr>
          <a:xfrm>
            <a:off x="252603" y="5999014"/>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81" name="Rectangle 80">
            <a:extLst>
              <a:ext uri="{FF2B5EF4-FFF2-40B4-BE49-F238E27FC236}">
                <a16:creationId xmlns:a16="http://schemas.microsoft.com/office/drawing/2014/main" id="{DC4CF24C-22C5-2E17-6F48-D18AB54C5C98}"/>
              </a:ext>
            </a:extLst>
          </p:cNvPr>
          <p:cNvSpPr/>
          <p:nvPr/>
        </p:nvSpPr>
        <p:spPr>
          <a:xfrm>
            <a:off x="257156" y="7313316"/>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84" name="Rectangle 83">
            <a:extLst>
              <a:ext uri="{FF2B5EF4-FFF2-40B4-BE49-F238E27FC236}">
                <a16:creationId xmlns:a16="http://schemas.microsoft.com/office/drawing/2014/main" id="{20344B73-BD6B-5DC3-64E9-53EBDFE135F1}"/>
              </a:ext>
            </a:extLst>
          </p:cNvPr>
          <p:cNvSpPr/>
          <p:nvPr/>
        </p:nvSpPr>
        <p:spPr>
          <a:xfrm>
            <a:off x="252603" y="8608000"/>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grpSp>
        <p:nvGrpSpPr>
          <p:cNvPr id="11" name="Group 10">
            <a:extLst>
              <a:ext uri="{FF2B5EF4-FFF2-40B4-BE49-F238E27FC236}">
                <a16:creationId xmlns:a16="http://schemas.microsoft.com/office/drawing/2014/main" id="{BA7F501E-BF73-EF6B-3A82-951352A76864}"/>
              </a:ext>
            </a:extLst>
          </p:cNvPr>
          <p:cNvGrpSpPr/>
          <p:nvPr/>
        </p:nvGrpSpPr>
        <p:grpSpPr>
          <a:xfrm>
            <a:off x="5657974" y="1412484"/>
            <a:ext cx="1382886" cy="1387866"/>
            <a:chOff x="5591781" y="1412484"/>
            <a:chExt cx="1382886" cy="1387866"/>
          </a:xfrm>
        </p:grpSpPr>
        <p:sp>
          <p:nvSpPr>
            <p:cNvPr id="12" name="Rectangle 11">
              <a:extLst>
                <a:ext uri="{FF2B5EF4-FFF2-40B4-BE49-F238E27FC236}">
                  <a16:creationId xmlns:a16="http://schemas.microsoft.com/office/drawing/2014/main" id="{3AAB82C2-83FA-C6E9-5302-43DF878E617E}"/>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3" name="Picture 12">
              <a:extLst>
                <a:ext uri="{FF2B5EF4-FFF2-40B4-BE49-F238E27FC236}">
                  <a16:creationId xmlns:a16="http://schemas.microsoft.com/office/drawing/2014/main" id="{CDC65AE6-CA2A-0BAF-C2AF-25F623B6C04B}"/>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14" name="Rectangle 13">
              <a:extLst>
                <a:ext uri="{FF2B5EF4-FFF2-40B4-BE49-F238E27FC236}">
                  <a16:creationId xmlns:a16="http://schemas.microsoft.com/office/drawing/2014/main" id="{6EA34894-AA22-7E59-C767-B4A587E197D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0" name="TextBox 29">
            <a:extLst>
              <a:ext uri="{FF2B5EF4-FFF2-40B4-BE49-F238E27FC236}">
                <a16:creationId xmlns:a16="http://schemas.microsoft.com/office/drawing/2014/main" id="{E3FD97E0-76FE-84D1-84C4-E272FD7293FC}"/>
              </a:ext>
            </a:extLst>
          </p:cNvPr>
          <p:cNvSpPr txBox="1"/>
          <p:nvPr/>
        </p:nvSpPr>
        <p:spPr>
          <a:xfrm>
            <a:off x="259114" y="3776051"/>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R80K</a:t>
            </a:r>
          </a:p>
        </p:txBody>
      </p:sp>
      <p:sp>
        <p:nvSpPr>
          <p:cNvPr id="31" name="TextBox 30">
            <a:extLst>
              <a:ext uri="{FF2B5EF4-FFF2-40B4-BE49-F238E27FC236}">
                <a16:creationId xmlns:a16="http://schemas.microsoft.com/office/drawing/2014/main" id="{F5392FD3-7439-C841-3538-940B4DEE3857}"/>
              </a:ext>
            </a:extLst>
          </p:cNvPr>
          <p:cNvSpPr txBox="1"/>
          <p:nvPr/>
        </p:nvSpPr>
        <p:spPr>
          <a:xfrm>
            <a:off x="264118" y="5103560"/>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R60K</a:t>
            </a:r>
          </a:p>
        </p:txBody>
      </p:sp>
      <p:sp>
        <p:nvSpPr>
          <p:cNvPr id="32" name="TextBox 31">
            <a:extLst>
              <a:ext uri="{FF2B5EF4-FFF2-40B4-BE49-F238E27FC236}">
                <a16:creationId xmlns:a16="http://schemas.microsoft.com/office/drawing/2014/main" id="{0E165E63-066D-F3B0-D426-7F4E5C29A44A}"/>
              </a:ext>
            </a:extLst>
          </p:cNvPr>
          <p:cNvSpPr txBox="1"/>
          <p:nvPr/>
        </p:nvSpPr>
        <p:spPr>
          <a:xfrm>
            <a:off x="258013" y="639371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R40K</a:t>
            </a:r>
          </a:p>
        </p:txBody>
      </p:sp>
      <p:sp>
        <p:nvSpPr>
          <p:cNvPr id="33" name="TextBox 32">
            <a:extLst>
              <a:ext uri="{FF2B5EF4-FFF2-40B4-BE49-F238E27FC236}">
                <a16:creationId xmlns:a16="http://schemas.microsoft.com/office/drawing/2014/main" id="{4C8F1EF4-42B8-5FC9-12EC-3C87825E7F09}"/>
              </a:ext>
            </a:extLst>
          </p:cNvPr>
          <p:cNvSpPr txBox="1"/>
          <p:nvPr/>
        </p:nvSpPr>
        <p:spPr>
          <a:xfrm>
            <a:off x="259114" y="7700318"/>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R40K</a:t>
            </a:r>
          </a:p>
        </p:txBody>
      </p:sp>
      <p:sp>
        <p:nvSpPr>
          <p:cNvPr id="34" name="TextBox 33">
            <a:extLst>
              <a:ext uri="{FF2B5EF4-FFF2-40B4-BE49-F238E27FC236}">
                <a16:creationId xmlns:a16="http://schemas.microsoft.com/office/drawing/2014/main" id="{32EF1876-8DEA-22E2-1FC7-2280ACCE932A}"/>
              </a:ext>
            </a:extLst>
          </p:cNvPr>
          <p:cNvSpPr txBox="1"/>
          <p:nvPr/>
        </p:nvSpPr>
        <p:spPr>
          <a:xfrm>
            <a:off x="258461" y="899500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R30K</a:t>
            </a:r>
          </a:p>
        </p:txBody>
      </p:sp>
    </p:spTree>
    <p:extLst>
      <p:ext uri="{BB962C8B-B14F-4D97-AF65-F5344CB8AC3E}">
        <p14:creationId xmlns:p14="http://schemas.microsoft.com/office/powerpoint/2010/main" val="1254687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4" name="Image 2" descr="preencoded.png"/>
          <p:cNvPicPr>
            <a:picLocks noChangeAspect="1"/>
          </p:cNvPicPr>
          <p:nvPr/>
        </p:nvPicPr>
        <p:blipFill>
          <a:blip r:embed="rId3"/>
          <a:stretch>
            <a:fillRect/>
          </a:stretch>
        </p:blipFill>
        <p:spPr>
          <a:xfrm>
            <a:off x="807232" y="1549479"/>
            <a:ext cx="85725" cy="981075"/>
          </a:xfrm>
          <a:prstGeom prst="rect">
            <a:avLst/>
          </a:prstGeom>
        </p:spPr>
      </p:pic>
      <p:pic>
        <p:nvPicPr>
          <p:cNvPr id="6" name="Image 4" descr="preencoded.png"/>
          <p:cNvPicPr>
            <a:picLocks noChangeAspect="1"/>
          </p:cNvPicPr>
          <p:nvPr/>
        </p:nvPicPr>
        <p:blipFill>
          <a:blip r:embed="rId4"/>
          <a:stretch>
            <a:fillRect/>
          </a:stretch>
        </p:blipFill>
        <p:spPr>
          <a:xfrm>
            <a:off x="796962" y="919932"/>
            <a:ext cx="6177705" cy="190500"/>
          </a:xfrm>
          <a:prstGeom prst="rect">
            <a:avLst/>
          </a:prstGeom>
        </p:spPr>
      </p:pic>
      <p:sp>
        <p:nvSpPr>
          <p:cNvPr id="9" name="Text 0"/>
          <p:cNvSpPr/>
          <p:nvPr/>
        </p:nvSpPr>
        <p:spPr>
          <a:xfrm>
            <a:off x="1238926" y="1527324"/>
            <a:ext cx="3676650" cy="1028700"/>
          </a:xfrm>
          <a:prstGeom prst="rect">
            <a:avLst/>
          </a:prstGeom>
          <a:noFill/>
          <a:ln/>
        </p:spPr>
        <p:txBody>
          <a:bodyPr wrap="square" lIns="0" tIns="0" rIns="0" bIns="0" rtlCol="0" anchor="ctr"/>
          <a:lstStyle/>
          <a:p>
            <a:pPr marL="0" indent="0" algn="l">
              <a:lnSpc>
                <a:spcPct val="79650"/>
              </a:lnSpc>
              <a:buNone/>
            </a:pPr>
            <a:r>
              <a:rPr lang="en-US" sz="3375" b="1" dirty="0">
                <a:solidFill>
                  <a:srgbClr val="1D1D1D"/>
                </a:solidFill>
                <a:latin typeface="Titillium Web" panose="00000500000000000000" pitchFamily="2" charset="0"/>
                <a:ea typeface="Sora" pitchFamily="34" charset="-122"/>
                <a:cs typeface="Sora" pitchFamily="34" charset="-120"/>
              </a:rPr>
              <a:t>Table of Contents</a:t>
            </a:r>
            <a:endParaRPr lang="en-US" sz="3375" dirty="0">
              <a:latin typeface="Titillium Web" panose="00000500000000000000" pitchFamily="2" charset="0"/>
            </a:endParaRPr>
          </a:p>
        </p:txBody>
      </p:sp>
      <p:sp>
        <p:nvSpPr>
          <p:cNvPr id="10" name="Text 1"/>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2"/>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3" name="Text 3"/>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2</a:t>
            </a:r>
            <a:endParaRPr lang="en-US" sz="1200" dirty="0"/>
          </a:p>
        </p:txBody>
      </p:sp>
      <p:sp>
        <p:nvSpPr>
          <p:cNvPr id="5" name="Rectangle 4">
            <a:extLst>
              <a:ext uri="{FF2B5EF4-FFF2-40B4-BE49-F238E27FC236}">
                <a16:creationId xmlns:a16="http://schemas.microsoft.com/office/drawing/2014/main" id="{021DBC88-2C3E-5C47-60D0-4AB78554876E}"/>
              </a:ext>
            </a:extLst>
          </p:cNvPr>
          <p:cNvSpPr/>
          <p:nvPr/>
        </p:nvSpPr>
        <p:spPr>
          <a:xfrm>
            <a:off x="529340" y="3362488"/>
            <a:ext cx="6779659" cy="6390340"/>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5" name="Group 14">
            <a:extLst>
              <a:ext uri="{FF2B5EF4-FFF2-40B4-BE49-F238E27FC236}">
                <a16:creationId xmlns:a16="http://schemas.microsoft.com/office/drawing/2014/main" id="{14E368D1-9264-B39B-AA05-9A8549160BFD}"/>
              </a:ext>
            </a:extLst>
          </p:cNvPr>
          <p:cNvGrpSpPr/>
          <p:nvPr/>
        </p:nvGrpSpPr>
        <p:grpSpPr>
          <a:xfrm>
            <a:off x="5657974" y="1412484"/>
            <a:ext cx="1382886" cy="1387866"/>
            <a:chOff x="5591781" y="1412484"/>
            <a:chExt cx="1382886" cy="1387866"/>
          </a:xfrm>
        </p:grpSpPr>
        <p:sp>
          <p:nvSpPr>
            <p:cNvPr id="16" name="Rectangle 15">
              <a:extLst>
                <a:ext uri="{FF2B5EF4-FFF2-40B4-BE49-F238E27FC236}">
                  <a16:creationId xmlns:a16="http://schemas.microsoft.com/office/drawing/2014/main" id="{C6F19CDB-3377-6637-CEC6-07B73EE01144}"/>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51087971-BFBA-BEE7-EE1E-3BA9EA2D7121}"/>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D9CEA98A-123E-08EA-64CA-663297AB5C8A}"/>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graphicFrame>
        <p:nvGraphicFramePr>
          <p:cNvPr id="19" name="Table 18">
            <a:extLst>
              <a:ext uri="{FF2B5EF4-FFF2-40B4-BE49-F238E27FC236}">
                <a16:creationId xmlns:a16="http://schemas.microsoft.com/office/drawing/2014/main" id="{9D78F6D8-0FFB-74DA-59D2-3C3D49ADF7B4}"/>
              </a:ext>
            </a:extLst>
          </p:cNvPr>
          <p:cNvGraphicFramePr>
            <a:graphicFrameLocks noGrp="1"/>
          </p:cNvGraphicFramePr>
          <p:nvPr>
            <p:extLst>
              <p:ext uri="{D42A27DB-BD31-4B8C-83A1-F6EECF244321}">
                <p14:modId xmlns:p14="http://schemas.microsoft.com/office/powerpoint/2010/main" val="380561958"/>
              </p:ext>
            </p:extLst>
          </p:nvPr>
        </p:nvGraphicFramePr>
        <p:xfrm>
          <a:off x="796962" y="3687429"/>
          <a:ext cx="6446098" cy="5560005"/>
        </p:xfrm>
        <a:graphic>
          <a:graphicData uri="http://schemas.openxmlformats.org/drawingml/2006/table">
            <a:tbl>
              <a:tblPr firstRow="1" bandRow="1">
                <a:tableStyleId>{2D5ABB26-0587-4C30-8999-92F81FD0307C}</a:tableStyleId>
              </a:tblPr>
              <a:tblGrid>
                <a:gridCol w="5585564">
                  <a:extLst>
                    <a:ext uri="{9D8B030D-6E8A-4147-A177-3AD203B41FA5}">
                      <a16:colId xmlns:a16="http://schemas.microsoft.com/office/drawing/2014/main" val="1825000956"/>
                    </a:ext>
                  </a:extLst>
                </a:gridCol>
                <a:gridCol w="860534">
                  <a:extLst>
                    <a:ext uri="{9D8B030D-6E8A-4147-A177-3AD203B41FA5}">
                      <a16:colId xmlns:a16="http://schemas.microsoft.com/office/drawing/2014/main" val="3877310547"/>
                    </a:ext>
                  </a:extLst>
                </a:gridCol>
              </a:tblGrid>
              <a:tr h="680105">
                <a:tc>
                  <a:txBody>
                    <a:bodyPr/>
                    <a:lstStyle/>
                    <a:p>
                      <a:r>
                        <a:rPr lang="en-ZA" b="1" dirty="0">
                          <a:solidFill>
                            <a:schemeClr val="bg1"/>
                          </a:solidFill>
                        </a:rPr>
                        <a:t>Topic</a:t>
                      </a:r>
                      <a:endParaRPr lang="en-ZA" b="1" dirty="0">
                        <a:solidFill>
                          <a:schemeClr val="bg1"/>
                        </a:solidFill>
                        <a:latin typeface="Titillium Web" panose="00000500000000000000" pitchFamily="2" charset="0"/>
                      </a:endParaRPr>
                    </a:p>
                  </a:txBody>
                  <a:tcPr/>
                </a:tc>
                <a:tc>
                  <a:txBody>
                    <a:bodyPr/>
                    <a:lstStyle/>
                    <a:p>
                      <a:r>
                        <a:rPr lang="en-ZA" b="1" dirty="0">
                          <a:solidFill>
                            <a:schemeClr val="bg1"/>
                          </a:solidFill>
                        </a:rPr>
                        <a:t>Page </a:t>
                      </a:r>
                      <a:endParaRPr lang="en-ZA" b="1" dirty="0">
                        <a:solidFill>
                          <a:schemeClr val="bg1"/>
                        </a:solidFill>
                        <a:latin typeface="Titillium Web" panose="00000500000000000000" pitchFamily="2" charset="0"/>
                      </a:endParaRPr>
                    </a:p>
                  </a:txBody>
                  <a:tcPr/>
                </a:tc>
                <a:extLst>
                  <a:ext uri="{0D108BD9-81ED-4DB2-BD59-A6C34878D82A}">
                    <a16:rowId xmlns:a16="http://schemas.microsoft.com/office/drawing/2014/main" val="3422364057"/>
                  </a:ext>
                </a:extLst>
              </a:tr>
              <a:tr h="487990">
                <a:tc>
                  <a:txBody>
                    <a:bodyPr/>
                    <a:lstStyle/>
                    <a:p>
                      <a:r>
                        <a:rPr lang="en-ZA" dirty="0">
                          <a:solidFill>
                            <a:schemeClr val="bg1"/>
                          </a:solidFill>
                          <a:latin typeface="Titillium Web" panose="00000500000000000000" pitchFamily="2" charset="0"/>
                        </a:rPr>
                        <a:t>Executive Summary </a:t>
                      </a:r>
                    </a:p>
                  </a:txBody>
                  <a:tcPr/>
                </a:tc>
                <a:tc>
                  <a:txBody>
                    <a:bodyPr/>
                    <a:lstStyle/>
                    <a:p>
                      <a:r>
                        <a:rPr lang="en-US" dirty="0">
                          <a:solidFill>
                            <a:schemeClr val="bg1"/>
                          </a:solidFill>
                          <a:latin typeface="Titillium Web" panose="00000500000000000000" pitchFamily="2" charset="0"/>
                        </a:rPr>
                        <a:t>4</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473718828"/>
                  </a:ext>
                </a:extLst>
              </a:tr>
              <a:tr h="487990">
                <a:tc>
                  <a:txBody>
                    <a:bodyPr/>
                    <a:lstStyle/>
                    <a:p>
                      <a:r>
                        <a:rPr lang="en-US" dirty="0">
                          <a:solidFill>
                            <a:schemeClr val="bg1"/>
                          </a:solidFill>
                          <a:latin typeface="Titillium Web" panose="00000500000000000000" pitchFamily="2" charset="0"/>
                        </a:rPr>
                        <a:t>Introduction</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8</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806625083"/>
                  </a:ext>
                </a:extLst>
              </a:tr>
              <a:tr h="487990">
                <a:tc>
                  <a:txBody>
                    <a:bodyPr/>
                    <a:lstStyle/>
                    <a:p>
                      <a:r>
                        <a:rPr lang="en-US" dirty="0">
                          <a:solidFill>
                            <a:schemeClr val="bg1"/>
                          </a:solidFill>
                          <a:latin typeface="Titillium Web" panose="00000500000000000000" pitchFamily="2" charset="0"/>
                        </a:rPr>
                        <a:t>Financial Position</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13</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05080822"/>
                  </a:ext>
                </a:extLst>
              </a:tr>
              <a:tr h="487990">
                <a:tc>
                  <a:txBody>
                    <a:bodyPr/>
                    <a:lstStyle/>
                    <a:p>
                      <a:r>
                        <a:rPr lang="en-US" dirty="0">
                          <a:solidFill>
                            <a:schemeClr val="bg1"/>
                          </a:solidFill>
                          <a:latin typeface="Titillium Web" panose="00000500000000000000" pitchFamily="2" charset="0"/>
                        </a:rPr>
                        <a:t>IT Infrastructure</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24</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816883705"/>
                  </a:ext>
                </a:extLst>
              </a:tr>
              <a:tr h="487990">
                <a:tc>
                  <a:txBody>
                    <a:bodyPr/>
                    <a:lstStyle/>
                    <a:p>
                      <a:r>
                        <a:rPr lang="en-US" dirty="0">
                          <a:solidFill>
                            <a:schemeClr val="bg1"/>
                          </a:solidFill>
                          <a:latin typeface="Titillium Web" panose="00000500000000000000" pitchFamily="2" charset="0"/>
                        </a:rPr>
                        <a:t>Operational Capacity</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35</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3355492711"/>
                  </a:ext>
                </a:extLst>
              </a:tr>
              <a:tr h="487990">
                <a:tc>
                  <a:txBody>
                    <a:bodyPr/>
                    <a:lstStyle/>
                    <a:p>
                      <a:r>
                        <a:rPr lang="en-US" dirty="0">
                          <a:solidFill>
                            <a:schemeClr val="bg1"/>
                          </a:solidFill>
                          <a:latin typeface="Titillium Web" panose="00000500000000000000" pitchFamily="2" charset="0"/>
                        </a:rPr>
                        <a:t>Market Position</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46</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42060040"/>
                  </a:ext>
                </a:extLst>
              </a:tr>
              <a:tr h="487990">
                <a:tc>
                  <a:txBody>
                    <a:bodyPr/>
                    <a:lstStyle/>
                    <a:p>
                      <a:r>
                        <a:rPr lang="en-US" dirty="0">
                          <a:solidFill>
                            <a:schemeClr val="bg1"/>
                          </a:solidFill>
                          <a:latin typeface="Titillium Web" panose="00000500000000000000" pitchFamily="2" charset="0"/>
                        </a:rPr>
                        <a:t>Governance</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58</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1250747731"/>
                  </a:ext>
                </a:extLst>
              </a:tr>
              <a:tr h="487990">
                <a:tc>
                  <a:txBody>
                    <a:bodyPr/>
                    <a:lstStyle/>
                    <a:p>
                      <a:r>
                        <a:rPr lang="en-US" dirty="0">
                          <a:solidFill>
                            <a:schemeClr val="bg1"/>
                          </a:solidFill>
                          <a:latin typeface="Titillium Web" panose="00000500000000000000" pitchFamily="2" charset="0"/>
                        </a:rPr>
                        <a:t>Conclusion</a:t>
                      </a:r>
                      <a:endParaRPr lang="en-ZA" dirty="0">
                        <a:solidFill>
                          <a:schemeClr val="bg1"/>
                        </a:solidFill>
                        <a:latin typeface="Titillium Web" panose="00000500000000000000" pitchFamily="2" charset="0"/>
                      </a:endParaRPr>
                    </a:p>
                  </a:txBody>
                  <a:tcPr/>
                </a:tc>
                <a:tc>
                  <a:txBody>
                    <a:bodyPr/>
                    <a:lstStyle/>
                    <a:p>
                      <a:r>
                        <a:rPr lang="en-US" dirty="0">
                          <a:solidFill>
                            <a:schemeClr val="bg1"/>
                          </a:solidFill>
                          <a:latin typeface="Titillium Web" panose="00000500000000000000" pitchFamily="2" charset="0"/>
                        </a:rPr>
                        <a:t>69</a:t>
                      </a:r>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3278529055"/>
                  </a:ext>
                </a:extLst>
              </a:tr>
              <a:tr h="487990">
                <a:tc>
                  <a:txBody>
                    <a:bodyPr/>
                    <a:lstStyle/>
                    <a:p>
                      <a:endParaRPr lang="en-ZA" dirty="0">
                        <a:solidFill>
                          <a:schemeClr val="bg1"/>
                        </a:solidFill>
                        <a:latin typeface="Titillium Web" panose="00000500000000000000" pitchFamily="2" charset="0"/>
                      </a:endParaRPr>
                    </a:p>
                  </a:txBody>
                  <a:tcPr/>
                </a:tc>
                <a:tc>
                  <a:txBody>
                    <a:bodyPr/>
                    <a:lstStyle/>
                    <a:p>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1788698412"/>
                  </a:ext>
                </a:extLst>
              </a:tr>
              <a:tr h="487990">
                <a:tc>
                  <a:txBody>
                    <a:bodyPr/>
                    <a:lstStyle/>
                    <a:p>
                      <a:endParaRPr lang="en-ZA" dirty="0">
                        <a:solidFill>
                          <a:schemeClr val="bg1"/>
                        </a:solidFill>
                        <a:latin typeface="Titillium Web" panose="00000500000000000000" pitchFamily="2" charset="0"/>
                      </a:endParaRPr>
                    </a:p>
                  </a:txBody>
                  <a:tcPr/>
                </a:tc>
                <a:tc>
                  <a:txBody>
                    <a:bodyPr/>
                    <a:lstStyle/>
                    <a:p>
                      <a:endParaRPr lang="en-ZA" dirty="0">
                        <a:solidFill>
                          <a:schemeClr val="bg1"/>
                        </a:solidFill>
                        <a:latin typeface="Titillium Web" panose="00000500000000000000" pitchFamily="2" charset="0"/>
                      </a:endParaRPr>
                    </a:p>
                  </a:txBody>
                  <a:tcPr/>
                </a:tc>
                <a:extLst>
                  <a:ext uri="{0D108BD9-81ED-4DB2-BD59-A6C34878D82A}">
                    <a16:rowId xmlns:a16="http://schemas.microsoft.com/office/drawing/2014/main" val="2494807733"/>
                  </a:ext>
                </a:extLst>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0A4050-FE26-5B57-BA9A-4BDE222C31EF}"/>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F0FB918A-F7EF-A163-C141-D217D9D5315E}"/>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027B898D-4E81-4358-0D0B-7A537891BF6D}"/>
              </a:ext>
            </a:extLst>
          </p:cNvPr>
          <p:cNvSpPr/>
          <p:nvPr/>
        </p:nvSpPr>
        <p:spPr>
          <a:xfrm>
            <a:off x="892956" y="2474865"/>
            <a:ext cx="4765018" cy="691678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Investing in IT infrastructure will deliver both immediate and long-term returns by modernizing operations, improving client engagement, and strengthening the company’s credibility with funders. The benefits extend beyond efficiency to include risk reduction, scalability, and enhanced competitiveness. Each intervention creates measurable value that positions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as a funder-ready enterprise.</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procurement of hardware and Microsoft 365 will generate returns by ensuring that staff have the tools to operate effectively and consistently. Improved communication, document management, and collaboration will reduce errors and delays, resulting in greater productivity across projects. The implementation of a CRM system will deliver a high return by enabling structured client engagement, supporting service follow-ups, and building stronger customer relationships. Over time, this will translate into increased client retention and expanded revenue opportunities.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deployment of a project management platform will provide significant returns in the form of improved oversight and accountability. By clearly tracking tasks, deadlines, and deliverables, the company will minimize inefficiencies and project delays, thereby improving client satisfaction and profitability. Similarly, strengthening cybersecurity and data protection will safeguard the company against potential breaches and data loss. While the return here is largely risk-avoidance, the value of protecting sensitive client and business information is immense in maintaining trust and ensuring operational continuity.</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Finally, the introduction of Power BI data analytics will provide long-term returns by enabling management to make informed, data-driven decisions. Real-time dashboards and performance reports will not only improve internal decision-making but also serve as powerful tools in demonstrating operational maturity to potential funders and investors. Collectively, these interventions ensure that the company derives both tangible financial gains and intangible benefits in credibility, compliance, and resilience.</a:t>
            </a:r>
          </a:p>
        </p:txBody>
      </p:sp>
      <p:sp>
        <p:nvSpPr>
          <p:cNvPr id="9" name="Text 1">
            <a:extLst>
              <a:ext uri="{FF2B5EF4-FFF2-40B4-BE49-F238E27FC236}">
                <a16:creationId xmlns:a16="http://schemas.microsoft.com/office/drawing/2014/main" id="{D533C7F1-EA1D-CEC1-4FB3-FBB69B7E3A54}"/>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8BB1BE5-02EC-46CA-0913-5942A6DFA794}"/>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3.6 Return on Investment</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7D55C41A-1575-DF09-C69A-CEFADEF45CA3}"/>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13D5B82C-4F68-9973-8563-A03127CA2779}"/>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6" name="Text 3">
            <a:extLst>
              <a:ext uri="{FF2B5EF4-FFF2-40B4-BE49-F238E27FC236}">
                <a16:creationId xmlns:a16="http://schemas.microsoft.com/office/drawing/2014/main" id="{0167D578-A008-4203-224A-5D511C7AB0C1}"/>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30</a:t>
            </a:r>
            <a:endParaRPr lang="en-US" sz="1000" b="1" dirty="0">
              <a:latin typeface="Titillium Web" panose="00000500000000000000" pitchFamily="2" charset="0"/>
            </a:endParaRPr>
          </a:p>
        </p:txBody>
      </p:sp>
      <p:sp>
        <p:nvSpPr>
          <p:cNvPr id="7" name="Flowchart: Connector 6">
            <a:extLst>
              <a:ext uri="{FF2B5EF4-FFF2-40B4-BE49-F238E27FC236}">
                <a16:creationId xmlns:a16="http://schemas.microsoft.com/office/drawing/2014/main" id="{6C0F61FD-2598-365D-2C87-EAFFEF98323F}"/>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4" name="Group 13">
            <a:extLst>
              <a:ext uri="{FF2B5EF4-FFF2-40B4-BE49-F238E27FC236}">
                <a16:creationId xmlns:a16="http://schemas.microsoft.com/office/drawing/2014/main" id="{BA9C61F7-328D-513A-1468-7325A1B1267B}"/>
              </a:ext>
            </a:extLst>
          </p:cNvPr>
          <p:cNvGrpSpPr/>
          <p:nvPr/>
        </p:nvGrpSpPr>
        <p:grpSpPr>
          <a:xfrm>
            <a:off x="5657974" y="1412484"/>
            <a:ext cx="1382886" cy="1387866"/>
            <a:chOff x="5591781" y="1412484"/>
            <a:chExt cx="1382886" cy="1387866"/>
          </a:xfrm>
        </p:grpSpPr>
        <p:sp>
          <p:nvSpPr>
            <p:cNvPr id="15" name="Rectangle 14">
              <a:extLst>
                <a:ext uri="{FF2B5EF4-FFF2-40B4-BE49-F238E27FC236}">
                  <a16:creationId xmlns:a16="http://schemas.microsoft.com/office/drawing/2014/main" id="{A33FD2E3-1AE7-DEE9-5886-B7EBABE3D3EC}"/>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1558CD9A-285C-5D03-FFCA-368B1350B0B9}"/>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08FC2C72-54D4-9132-D364-282350868574}"/>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7812953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3C9D66-19DD-51F4-FC4F-A439FD16CE60}"/>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68BDFFFB-E961-DCAE-A5C0-912694F4C93B}"/>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30F43DAA-A4C3-50B9-BC37-BEBE3689CE26}"/>
              </a:ext>
            </a:extLst>
          </p:cNvPr>
          <p:cNvSpPr/>
          <p:nvPr/>
        </p:nvSpPr>
        <p:spPr>
          <a:xfrm>
            <a:off x="807232" y="1847553"/>
            <a:ext cx="4559730" cy="517728"/>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3.7 Implementation Timeline</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33E2F2E1-5173-2EF5-DD0E-6786B67BBF8D}"/>
              </a:ext>
            </a:extLst>
          </p:cNvPr>
          <p:cNvSpPr/>
          <p:nvPr/>
        </p:nvSpPr>
        <p:spPr>
          <a:xfrm>
            <a:off x="943602" y="2474866"/>
            <a:ext cx="4714372" cy="6143856"/>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IT interventions will be rolled out over four quarters, beginning with foundational systems and ending with advanced tools that leverage collected data. The sequencing ensures that each stage builds on the previous one to create a fully integrated digital environment.</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Q1 – Foundations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Procure laptops and deploy Microsoft 365 for communication, collaboration, and document management.</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Q2 – Systems Deployment</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Implement CRM platform to manage client data and interactions.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Deploy project management tool (e.g., Microsoft Project or Asana) for workflow tracking and accountability.</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Q3 – Security Strengthening</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Introduce backup systems, firewalls, and access controls to secure company and client data.</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Conduct internal awareness training on data security practices.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Q4 – Advanced Capabilities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Deploy Microsoft Power BI for real-time dashboards and performance reporting.</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Integrate analytics with CRM and project management systems to enable data-driven decision-making.</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following this phased timeline,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will have a complete, secure, and funder-ready IT infrastructure within one year.</a:t>
            </a:r>
          </a:p>
        </p:txBody>
      </p:sp>
      <p:sp>
        <p:nvSpPr>
          <p:cNvPr id="10" name="Text 2">
            <a:extLst>
              <a:ext uri="{FF2B5EF4-FFF2-40B4-BE49-F238E27FC236}">
                <a16:creationId xmlns:a16="http://schemas.microsoft.com/office/drawing/2014/main" id="{711AA046-FEF5-05E9-80A7-41BB43A643AD}"/>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E1917E0A-08A8-F143-C4F2-27E9350E5101}"/>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a:extLst>
              <a:ext uri="{FF2B5EF4-FFF2-40B4-BE49-F238E27FC236}">
                <a16:creationId xmlns:a16="http://schemas.microsoft.com/office/drawing/2014/main" id="{81E64346-026F-D68F-4BDB-7220907F0FA7}"/>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5FB649B5-716B-AD82-2FE0-D1202D474F3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91085C17-35A5-13CC-7867-41AF50814004}"/>
              </a:ext>
            </a:extLst>
          </p:cNvPr>
          <p:cNvGrpSpPr/>
          <p:nvPr/>
        </p:nvGrpSpPr>
        <p:grpSpPr>
          <a:xfrm>
            <a:off x="5999045" y="7648327"/>
            <a:ext cx="1314450" cy="1449210"/>
            <a:chOff x="5999045" y="7648327"/>
            <a:chExt cx="1314450" cy="1449210"/>
          </a:xfrm>
        </p:grpSpPr>
        <p:sp>
          <p:nvSpPr>
            <p:cNvPr id="15" name="Text 4">
              <a:extLst>
                <a:ext uri="{FF2B5EF4-FFF2-40B4-BE49-F238E27FC236}">
                  <a16:creationId xmlns:a16="http://schemas.microsoft.com/office/drawing/2014/main" id="{DB168DD7-C07B-E4FA-27B3-B80C0F6F0869}"/>
                </a:ext>
              </a:extLst>
            </p:cNvPr>
            <p:cNvSpPr/>
            <p:nvPr/>
          </p:nvSpPr>
          <p:spPr>
            <a:xfrm>
              <a:off x="5999045" y="818313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B567606C-7348-528D-8C10-98431694B3E3}"/>
                </a:ext>
              </a:extLst>
            </p:cNvPr>
            <p:cNvPicPr>
              <a:picLocks noChangeAspect="1"/>
            </p:cNvPicPr>
            <p:nvPr/>
          </p:nvPicPr>
          <p:blipFill>
            <a:blip r:embed="rId4"/>
            <a:stretch>
              <a:fillRect/>
            </a:stretch>
          </p:blipFill>
          <p:spPr>
            <a:xfrm>
              <a:off x="6799145" y="7648327"/>
              <a:ext cx="514350" cy="400050"/>
            </a:xfrm>
            <a:prstGeom prst="rect">
              <a:avLst/>
            </a:prstGeom>
          </p:spPr>
        </p:pic>
      </p:grpSp>
      <p:sp>
        <p:nvSpPr>
          <p:cNvPr id="19" name="Text 4">
            <a:extLst>
              <a:ext uri="{FF2B5EF4-FFF2-40B4-BE49-F238E27FC236}">
                <a16:creationId xmlns:a16="http://schemas.microsoft.com/office/drawing/2014/main" id="{4F3F2E7C-F016-52D4-869D-439037FA64D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31</a:t>
            </a:r>
            <a:endParaRPr lang="en-US" sz="1000" b="1" dirty="0">
              <a:latin typeface="Titillium Web" panose="00000500000000000000" pitchFamily="2" charset="0"/>
            </a:endParaRPr>
          </a:p>
        </p:txBody>
      </p:sp>
      <p:sp>
        <p:nvSpPr>
          <p:cNvPr id="20" name="Flowchart: Connector 19">
            <a:extLst>
              <a:ext uri="{FF2B5EF4-FFF2-40B4-BE49-F238E27FC236}">
                <a16:creationId xmlns:a16="http://schemas.microsoft.com/office/drawing/2014/main" id="{43671E05-1826-36BF-C5B2-21F940E4A667}"/>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21" name="Group 20">
            <a:extLst>
              <a:ext uri="{FF2B5EF4-FFF2-40B4-BE49-F238E27FC236}">
                <a16:creationId xmlns:a16="http://schemas.microsoft.com/office/drawing/2014/main" id="{8CE14890-023E-2FC8-6C91-04647B0ED9A8}"/>
              </a:ext>
            </a:extLst>
          </p:cNvPr>
          <p:cNvGrpSpPr/>
          <p:nvPr/>
        </p:nvGrpSpPr>
        <p:grpSpPr>
          <a:xfrm>
            <a:off x="5657974" y="1412484"/>
            <a:ext cx="1382886" cy="1387866"/>
            <a:chOff x="5591781" y="1412484"/>
            <a:chExt cx="1382886" cy="1387866"/>
          </a:xfrm>
        </p:grpSpPr>
        <p:sp>
          <p:nvSpPr>
            <p:cNvPr id="22" name="Rectangle 21">
              <a:extLst>
                <a:ext uri="{FF2B5EF4-FFF2-40B4-BE49-F238E27FC236}">
                  <a16:creationId xmlns:a16="http://schemas.microsoft.com/office/drawing/2014/main" id="{8402EA2E-B079-9E89-556C-7A74E7A90B88}"/>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3" name="Picture 22">
              <a:extLst>
                <a:ext uri="{FF2B5EF4-FFF2-40B4-BE49-F238E27FC236}">
                  <a16:creationId xmlns:a16="http://schemas.microsoft.com/office/drawing/2014/main" id="{940EEC4E-5A0D-50BB-0210-B60131B86F34}"/>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4" name="Rectangle 23">
              <a:extLst>
                <a:ext uri="{FF2B5EF4-FFF2-40B4-BE49-F238E27FC236}">
                  <a16:creationId xmlns:a16="http://schemas.microsoft.com/office/drawing/2014/main" id="{C2C54424-88CE-5543-1E82-178D4E696C5A}"/>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0038651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AE6FE2-5DF7-9696-BFE0-95AA59D5C110}"/>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447D6BA6-90E8-C83E-4155-FE35C89F9BD4}"/>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17895BCA-3457-F2A9-0130-02DEBB101448}"/>
              </a:ext>
            </a:extLst>
          </p:cNvPr>
          <p:cNvSpPr/>
          <p:nvPr/>
        </p:nvSpPr>
        <p:spPr>
          <a:xfrm>
            <a:off x="892956" y="2474866"/>
            <a:ext cx="4765018" cy="601599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following monitoring indicators will track the successful implementation and utilization of IT interventions, ensuring that systems deliver measurable improvements in efficiency, security, and client engagement.</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System Uptake Rate: </a:t>
            </a:r>
            <a:r>
              <a:rPr lang="en-US" sz="1200" dirty="0">
                <a:solidFill>
                  <a:srgbClr val="1D1D1D"/>
                </a:solidFill>
                <a:latin typeface="Titillium Web" panose="00000500000000000000" pitchFamily="2" charset="0"/>
                <a:ea typeface="Titillium Web" pitchFamily="34" charset="-122"/>
                <a:cs typeface="Titillium Web" pitchFamily="34" charset="-120"/>
              </a:rPr>
              <a:t>Percentage of staff actively using Microsoft 365, CRM, and project management platforms after each rollout phase.</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System Downtime: </a:t>
            </a:r>
            <a:r>
              <a:rPr lang="en-US" sz="1200" dirty="0">
                <a:solidFill>
                  <a:srgbClr val="1D1D1D"/>
                </a:solidFill>
                <a:latin typeface="Titillium Web" panose="00000500000000000000" pitchFamily="2" charset="0"/>
                <a:ea typeface="Titillium Web" pitchFamily="34" charset="-122"/>
                <a:cs typeface="Titillium Web" pitchFamily="34" charset="-120"/>
              </a:rPr>
              <a:t>Number of hours per month of system or internet outages affecting productivity post-deployment.</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Data Entry Accuracy: </a:t>
            </a:r>
            <a:r>
              <a:rPr lang="en-US" sz="1200" dirty="0">
                <a:solidFill>
                  <a:srgbClr val="1D1D1D"/>
                </a:solidFill>
                <a:latin typeface="Titillium Web" panose="00000500000000000000" pitchFamily="2" charset="0"/>
                <a:ea typeface="Titillium Web" pitchFamily="34" charset="-122"/>
                <a:cs typeface="Titillium Web" pitchFamily="34" charset="-120"/>
              </a:rPr>
              <a:t>Error rate in CRM records, project management updates, and system-generated reports.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Customer Engagement Logs: </a:t>
            </a:r>
            <a:r>
              <a:rPr lang="en-US" sz="1200" dirty="0">
                <a:solidFill>
                  <a:srgbClr val="1D1D1D"/>
                </a:solidFill>
                <a:latin typeface="Titillium Web" panose="00000500000000000000" pitchFamily="2" charset="0"/>
                <a:ea typeface="Titillium Web" pitchFamily="34" charset="-122"/>
                <a:cs typeface="Titillium Web" pitchFamily="34" charset="-120"/>
              </a:rPr>
              <a:t>Frequency of CRM-recorded client interactions, follow-ups, and service requests.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Project Oversight Metrics: </a:t>
            </a:r>
            <a:r>
              <a:rPr lang="en-US" sz="1200" dirty="0">
                <a:solidFill>
                  <a:srgbClr val="1D1D1D"/>
                </a:solidFill>
                <a:latin typeface="Titillium Web" panose="00000500000000000000" pitchFamily="2" charset="0"/>
                <a:ea typeface="Titillium Web" pitchFamily="34" charset="-122"/>
                <a:cs typeface="Titillium Web" pitchFamily="34" charset="-120"/>
              </a:rPr>
              <a:t>Percentage of active projects tracked digitally through the project management platform.</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Cybersecurity Incident Frequency: </a:t>
            </a:r>
            <a:r>
              <a:rPr lang="en-US" sz="1200" dirty="0">
                <a:solidFill>
                  <a:srgbClr val="1D1D1D"/>
                </a:solidFill>
                <a:latin typeface="Titillium Web" panose="00000500000000000000" pitchFamily="2" charset="0"/>
                <a:ea typeface="Titillium Web" pitchFamily="34" charset="-122"/>
                <a:cs typeface="Titillium Web" pitchFamily="34" charset="-120"/>
              </a:rPr>
              <a:t>Number of alerts, breaches, or failed login attempts recorded after security protocols are deployed.</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Analytics Utilization Rate: </a:t>
            </a:r>
            <a:r>
              <a:rPr lang="en-US" sz="1200" dirty="0">
                <a:solidFill>
                  <a:srgbClr val="1D1D1D"/>
                </a:solidFill>
                <a:latin typeface="Titillium Web" panose="00000500000000000000" pitchFamily="2" charset="0"/>
                <a:ea typeface="Titillium Web" pitchFamily="34" charset="-122"/>
                <a:cs typeface="Titillium Web" pitchFamily="34" charset="-120"/>
              </a:rPr>
              <a:t>Number of Power BI dashboards generated, and management reports produced quarterly.</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These indicators provide both quantitative and qualitative benchmarks, enabling management to assess system effectiveness, staff adoption, and funder readiness.</a:t>
            </a:r>
          </a:p>
        </p:txBody>
      </p:sp>
      <p:sp>
        <p:nvSpPr>
          <p:cNvPr id="9" name="Text 1">
            <a:extLst>
              <a:ext uri="{FF2B5EF4-FFF2-40B4-BE49-F238E27FC236}">
                <a16:creationId xmlns:a16="http://schemas.microsoft.com/office/drawing/2014/main" id="{6F7B6EA9-B33A-33ED-515E-D4EA5C0C69E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CFFBFB9-F07C-E57A-D809-98992C214E19}"/>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3.8 Monitoring Indicators</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4255ECB5-0490-E308-0B13-D5A4C590A81A}"/>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CB90AA05-FCF7-922D-B60C-33B2DA4C3AD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851C12B2-38B2-EC02-C8D7-79D25347E0D8}"/>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735B4144-AD0B-DDB1-1EFD-CAE575DF88A7}"/>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82BD1001-FFDA-F18C-3EAC-6F405330D2EA}"/>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6" name="Text 3">
            <a:extLst>
              <a:ext uri="{FF2B5EF4-FFF2-40B4-BE49-F238E27FC236}">
                <a16:creationId xmlns:a16="http://schemas.microsoft.com/office/drawing/2014/main" id="{84ED12D3-5E05-578A-3B6A-AE8A078C66C3}"/>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32</a:t>
            </a:r>
            <a:endParaRPr lang="en-US" sz="1000" b="1" dirty="0">
              <a:latin typeface="Titillium Web" panose="00000500000000000000" pitchFamily="2" charset="0"/>
            </a:endParaRPr>
          </a:p>
        </p:txBody>
      </p:sp>
      <p:sp>
        <p:nvSpPr>
          <p:cNvPr id="18" name="Flowchart: Connector 17">
            <a:extLst>
              <a:ext uri="{FF2B5EF4-FFF2-40B4-BE49-F238E27FC236}">
                <a16:creationId xmlns:a16="http://schemas.microsoft.com/office/drawing/2014/main" id="{D49F33D5-A25F-7D4C-472A-A7D132031422}"/>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9" name="Group 18">
            <a:extLst>
              <a:ext uri="{FF2B5EF4-FFF2-40B4-BE49-F238E27FC236}">
                <a16:creationId xmlns:a16="http://schemas.microsoft.com/office/drawing/2014/main" id="{93044FAA-3E2E-B408-9957-59AA3855BCBF}"/>
              </a:ext>
            </a:extLst>
          </p:cNvPr>
          <p:cNvGrpSpPr/>
          <p:nvPr/>
        </p:nvGrpSpPr>
        <p:grpSpPr>
          <a:xfrm>
            <a:off x="5657974" y="1412484"/>
            <a:ext cx="1382886" cy="1387866"/>
            <a:chOff x="5591781" y="1412484"/>
            <a:chExt cx="1382886" cy="1387866"/>
          </a:xfrm>
        </p:grpSpPr>
        <p:sp>
          <p:nvSpPr>
            <p:cNvPr id="20" name="Rectangle 19">
              <a:extLst>
                <a:ext uri="{FF2B5EF4-FFF2-40B4-BE49-F238E27FC236}">
                  <a16:creationId xmlns:a16="http://schemas.microsoft.com/office/drawing/2014/main" id="{9B11A531-1899-D090-0395-B01B30959FBA}"/>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83657091-7AFA-C68A-F654-22BBE81517EE}"/>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03880C25-84B0-00DC-3251-3602C88EFC57}"/>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4074433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62007F-FF2F-6D58-B35D-B232B6BA450A}"/>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27B7AEF8-0893-C746-A02A-FF9AD6FA30D6}"/>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3C35D754-3A8B-65A6-8CBA-FBD1AF05FA95}"/>
              </a:ext>
            </a:extLst>
          </p:cNvPr>
          <p:cNvSpPr/>
          <p:nvPr/>
        </p:nvSpPr>
        <p:spPr>
          <a:xfrm>
            <a:off x="892956" y="2474866"/>
            <a:ext cx="4765018" cy="620021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rollout of IT systems introduces potential risks that could affect adoption, functionality, and overall effectiveness. Anticipating these risks and applying mitigation strategies will ensure smooth implementation and long-term sustainability.</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Low System Uptake Rate</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Provide early training, ongoing support, and appoint digital champions to encourage adoption.</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System Downtime</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Secure stable internet providers, maintain backup connectivity, and budget for equipment servicing.</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Data Entry Errors</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Conduct regular quality checks, train staff on accurate data capture, and automate validation where possible.</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Cybersecurity Breaches</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Install firewalls, enforce access controls, conduct security awareness campaigns, and schedule periodic audits.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Budget Overruns</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Monitor expenses monthly, prioritize essential tools first, and renegotiate licenses or scale features as needed.</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proactively addressing these risks,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secure a reliable IT environment that supports efficiency, protects client data, and enhances credibility with funders.</a:t>
            </a:r>
          </a:p>
        </p:txBody>
      </p:sp>
      <p:sp>
        <p:nvSpPr>
          <p:cNvPr id="9" name="Text 1">
            <a:extLst>
              <a:ext uri="{FF2B5EF4-FFF2-40B4-BE49-F238E27FC236}">
                <a16:creationId xmlns:a16="http://schemas.microsoft.com/office/drawing/2014/main" id="{F069FF7B-26FA-EA46-CB2F-23417E2F3BB9}"/>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40D1536C-EC89-45FC-6B9C-7925ED5F4FA6}"/>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3.9 Risks Measures</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7779A6C2-DA9C-01B0-5FDF-DC1BE3D1190D}"/>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9AD6A964-5709-5A2F-C8BF-282F1507D0C1}"/>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BB283ADD-AE0E-4BB7-DA4D-CE5ACF0261D4}"/>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63C5818E-DFF7-E326-10C4-FF4E1AEAF34A}"/>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758FC448-6D15-AE39-D283-599404100613}"/>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6" name="Text 3">
            <a:extLst>
              <a:ext uri="{FF2B5EF4-FFF2-40B4-BE49-F238E27FC236}">
                <a16:creationId xmlns:a16="http://schemas.microsoft.com/office/drawing/2014/main" id="{72199348-5642-A293-F2E3-97D02FC6A9F2}"/>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33</a:t>
            </a:r>
            <a:endParaRPr lang="en-US" sz="1000" b="1" dirty="0">
              <a:latin typeface="Titillium Web" panose="00000500000000000000" pitchFamily="2" charset="0"/>
            </a:endParaRPr>
          </a:p>
        </p:txBody>
      </p:sp>
      <p:sp>
        <p:nvSpPr>
          <p:cNvPr id="18" name="Flowchart: Connector 17">
            <a:extLst>
              <a:ext uri="{FF2B5EF4-FFF2-40B4-BE49-F238E27FC236}">
                <a16:creationId xmlns:a16="http://schemas.microsoft.com/office/drawing/2014/main" id="{179D6444-EB2F-D0F2-410C-697134CBFDB0}"/>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9" name="Group 18">
            <a:extLst>
              <a:ext uri="{FF2B5EF4-FFF2-40B4-BE49-F238E27FC236}">
                <a16:creationId xmlns:a16="http://schemas.microsoft.com/office/drawing/2014/main" id="{CBD2DB0A-8E4C-AE01-1F29-033D9C8B8E41}"/>
              </a:ext>
            </a:extLst>
          </p:cNvPr>
          <p:cNvGrpSpPr/>
          <p:nvPr/>
        </p:nvGrpSpPr>
        <p:grpSpPr>
          <a:xfrm>
            <a:off x="5657974" y="1412484"/>
            <a:ext cx="1382886" cy="1387866"/>
            <a:chOff x="5591781" y="1412484"/>
            <a:chExt cx="1382886" cy="1387866"/>
          </a:xfrm>
        </p:grpSpPr>
        <p:sp>
          <p:nvSpPr>
            <p:cNvPr id="20" name="Rectangle 19">
              <a:extLst>
                <a:ext uri="{FF2B5EF4-FFF2-40B4-BE49-F238E27FC236}">
                  <a16:creationId xmlns:a16="http://schemas.microsoft.com/office/drawing/2014/main" id="{D00D8FDD-E575-1C3D-D541-E19324508F50}"/>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EE255867-3647-6D4E-583B-864413899D2C}"/>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55658496-B8E4-1247-4775-05A343BA8D38}"/>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1734502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0BCF1B-EBF1-78C5-9F3C-BD35E2280051}"/>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0015E7F3-5935-2CDE-0D79-10FB9714A66E}"/>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BBFFFDA8-264C-4D27-51F9-7F4357A63140}"/>
              </a:ext>
            </a:extLst>
          </p:cNvPr>
          <p:cNvSpPr/>
          <p:nvPr/>
        </p:nvSpPr>
        <p:spPr>
          <a:xfrm>
            <a:off x="892956" y="2474865"/>
            <a:ext cx="4765018" cy="5871157"/>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long-term success of IT interventions at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depends on embedding technology into everyday operations rather than treating it as a once-off upgrade. The deployment of hardware and Microsoft 365 will be sustained through routine maintenance, license renewals, and continuous staff use across communication and project tasks. By institutionalizing these tools as part of standard workflows, the company ensures that digital adoption remains consistent over time.</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Equally important is maintaining staff capacity. Ongoing training sessions and refresher courses will help employees adapt to evolving software updates and new features, reducing the risk of underutilization. As the company grows, the CRM and project management platforms will be scaled to handle higher volumes of client data and projects, ensuring that these tools continue to serve as effective management resources rather than becoming obsolete.</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Cybersecurity practices will also form part of the company’s long-term IT culture. Regular system updates, backup protocols, and staff awareness programs will ensure that data protection remains a permanent feature of operations. This not only secures client trust but also strengthens the company’s resilience against external threats.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Finally, the use of Microsoft Power BI analytics will be sustained by integrating dashboards into management decision-making processes. By producing regular reports for internal review and funder engagement, the company reinforces a culture of data-driven governance. Collectively, these sustainability measures guarantee that IT infrastructure will evolve alongside the business, supporting growth, competitiveness, and credibility for years to come.</a:t>
            </a:r>
          </a:p>
        </p:txBody>
      </p:sp>
      <p:sp>
        <p:nvSpPr>
          <p:cNvPr id="9" name="Text 1">
            <a:extLst>
              <a:ext uri="{FF2B5EF4-FFF2-40B4-BE49-F238E27FC236}">
                <a16:creationId xmlns:a16="http://schemas.microsoft.com/office/drawing/2014/main" id="{496B561C-AD1E-C1FB-6B88-A459A2025C98}"/>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5A19FC4-E0CB-F699-C8A0-BECAAC05F85C}"/>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3.10 Sustainability </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532F99AA-C130-3B83-D0C0-2FADCDB54389}"/>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4F85DD85-A6B2-A91B-EBC5-E4CE51D4210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5D73EACB-C658-8304-B945-EE917EF8A891}"/>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9FC36B75-B593-C431-FF1C-AF1773FD40DB}"/>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A0D04468-A38F-9F81-80E6-264D0B074AB9}"/>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6" name="Text 3">
            <a:extLst>
              <a:ext uri="{FF2B5EF4-FFF2-40B4-BE49-F238E27FC236}">
                <a16:creationId xmlns:a16="http://schemas.microsoft.com/office/drawing/2014/main" id="{AFE90CE6-B489-8627-9AE9-D4331ECFB3F5}"/>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34</a:t>
            </a:r>
            <a:endParaRPr lang="en-US" sz="1000" b="1" dirty="0">
              <a:latin typeface="Titillium Web" panose="00000500000000000000" pitchFamily="2" charset="0"/>
            </a:endParaRPr>
          </a:p>
        </p:txBody>
      </p:sp>
      <p:sp>
        <p:nvSpPr>
          <p:cNvPr id="18" name="Flowchart: Connector 17">
            <a:extLst>
              <a:ext uri="{FF2B5EF4-FFF2-40B4-BE49-F238E27FC236}">
                <a16:creationId xmlns:a16="http://schemas.microsoft.com/office/drawing/2014/main" id="{D5FC9830-2329-201B-6A73-86B2EBBC4687}"/>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9" name="Group 18">
            <a:extLst>
              <a:ext uri="{FF2B5EF4-FFF2-40B4-BE49-F238E27FC236}">
                <a16:creationId xmlns:a16="http://schemas.microsoft.com/office/drawing/2014/main" id="{EEFCEA84-D412-B916-0AA3-1038143989E0}"/>
              </a:ext>
            </a:extLst>
          </p:cNvPr>
          <p:cNvGrpSpPr/>
          <p:nvPr/>
        </p:nvGrpSpPr>
        <p:grpSpPr>
          <a:xfrm>
            <a:off x="5657974" y="1412484"/>
            <a:ext cx="1382886" cy="1387866"/>
            <a:chOff x="5591781" y="1412484"/>
            <a:chExt cx="1382886" cy="1387866"/>
          </a:xfrm>
        </p:grpSpPr>
        <p:sp>
          <p:nvSpPr>
            <p:cNvPr id="20" name="Rectangle 19">
              <a:extLst>
                <a:ext uri="{FF2B5EF4-FFF2-40B4-BE49-F238E27FC236}">
                  <a16:creationId xmlns:a16="http://schemas.microsoft.com/office/drawing/2014/main" id="{B35E144C-0513-C4FA-BEDD-6578790FA00A}"/>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4A74270D-C953-6E0C-D46D-1A958441A0FE}"/>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E6C9C97A-B927-8EE8-924B-62B389C7B8B4}"/>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438618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47F9CD-4AE7-CD29-9D68-7DE8CF9788DA}"/>
            </a:ext>
          </a:extLst>
        </p:cNvPr>
        <p:cNvGrpSpPr/>
        <p:nvPr/>
      </p:nvGrpSpPr>
      <p:grpSpPr>
        <a:xfrm>
          <a:off x="0" y="0"/>
          <a:ext cx="0" cy="0"/>
          <a:chOff x="0" y="0"/>
          <a:chExt cx="0" cy="0"/>
        </a:xfrm>
      </p:grpSpPr>
      <p:pic>
        <p:nvPicPr>
          <p:cNvPr id="2" name="Image 3">
            <a:extLst>
              <a:ext uri="{FF2B5EF4-FFF2-40B4-BE49-F238E27FC236}">
                <a16:creationId xmlns:a16="http://schemas.microsoft.com/office/drawing/2014/main" id="{A33213F5-38DA-667A-B647-D8E52FE6566A}"/>
              </a:ext>
            </a:extLst>
          </p:cNvPr>
          <p:cNvPicPr>
            <a:picLocks noChangeAspect="1"/>
          </p:cNvPicPr>
          <p:nvPr/>
        </p:nvPicPr>
        <p:blipFill>
          <a:blip r:embed="rId3"/>
          <a:srcRect/>
          <a:stretch/>
        </p:blipFill>
        <p:spPr>
          <a:xfrm>
            <a:off x="0" y="4219574"/>
            <a:ext cx="7772400" cy="4108333"/>
          </a:xfrm>
          <a:prstGeom prst="rect">
            <a:avLst/>
          </a:prstGeom>
        </p:spPr>
      </p:pic>
      <p:sp>
        <p:nvSpPr>
          <p:cNvPr id="22" name="Rectangle 21">
            <a:extLst>
              <a:ext uri="{FF2B5EF4-FFF2-40B4-BE49-F238E27FC236}">
                <a16:creationId xmlns:a16="http://schemas.microsoft.com/office/drawing/2014/main" id="{A22CABB6-693B-3648-64B2-D445B7620DBC}"/>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Image 4" descr="preencoded.png">
            <a:extLst>
              <a:ext uri="{FF2B5EF4-FFF2-40B4-BE49-F238E27FC236}">
                <a16:creationId xmlns:a16="http://schemas.microsoft.com/office/drawing/2014/main" id="{4DFB557E-AC3A-AE26-4881-AC6FB7998A01}"/>
              </a:ext>
            </a:extLst>
          </p:cNvPr>
          <p:cNvPicPr>
            <a:picLocks noChangeAspect="1"/>
          </p:cNvPicPr>
          <p:nvPr/>
        </p:nvPicPr>
        <p:blipFill>
          <a:blip r:embed="rId4"/>
          <a:stretch>
            <a:fillRect/>
          </a:stretch>
        </p:blipFill>
        <p:spPr>
          <a:xfrm>
            <a:off x="4707629" y="6575308"/>
            <a:ext cx="1907722" cy="1907722"/>
          </a:xfrm>
          <a:prstGeom prst="rect">
            <a:avLst/>
          </a:prstGeom>
        </p:spPr>
      </p:pic>
      <p:pic>
        <p:nvPicPr>
          <p:cNvPr id="7" name="Image 5" descr="preencoded.png">
            <a:extLst>
              <a:ext uri="{FF2B5EF4-FFF2-40B4-BE49-F238E27FC236}">
                <a16:creationId xmlns:a16="http://schemas.microsoft.com/office/drawing/2014/main" id="{AD2458D2-772C-89F5-A471-B813159BFC3F}"/>
              </a:ext>
            </a:extLst>
          </p:cNvPr>
          <p:cNvPicPr>
            <a:picLocks noChangeAspect="1"/>
          </p:cNvPicPr>
          <p:nvPr/>
        </p:nvPicPr>
        <p:blipFill>
          <a:blip r:embed="rId5"/>
          <a:stretch>
            <a:fillRect/>
          </a:stretch>
        </p:blipFill>
        <p:spPr>
          <a:xfrm>
            <a:off x="6607635" y="6575307"/>
            <a:ext cx="1171575" cy="1907723"/>
          </a:xfrm>
          <a:prstGeom prst="rect">
            <a:avLst/>
          </a:prstGeom>
        </p:spPr>
      </p:pic>
      <p:pic>
        <p:nvPicPr>
          <p:cNvPr id="8" name="Image 6" descr="preencoded.png">
            <a:extLst>
              <a:ext uri="{FF2B5EF4-FFF2-40B4-BE49-F238E27FC236}">
                <a16:creationId xmlns:a16="http://schemas.microsoft.com/office/drawing/2014/main" id="{85D04B7A-601B-1FEA-F383-C53DC327AE52}"/>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6272347B-F1FC-33D8-D316-41F9742761FE}"/>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SECTION4</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Operational Capacity</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BB2AD7F1-1ECA-D28F-8565-60D1F5ADB7D5}"/>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B6CF1597-E225-C513-1BFF-D89B30262DC4}"/>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Text 4">
            <a:extLst>
              <a:ext uri="{FF2B5EF4-FFF2-40B4-BE49-F238E27FC236}">
                <a16:creationId xmlns:a16="http://schemas.microsoft.com/office/drawing/2014/main" id="{70C4CCA2-1E3D-2A7C-C7CC-0D39D0B656A9}"/>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ntombilebo@gmail.com</a:t>
            </a:r>
            <a:endParaRPr lang="en-US" sz="1200" dirty="0"/>
          </a:p>
        </p:txBody>
      </p:sp>
    </p:spTree>
    <p:extLst>
      <p:ext uri="{BB962C8B-B14F-4D97-AF65-F5344CB8AC3E}">
        <p14:creationId xmlns:p14="http://schemas.microsoft.com/office/powerpoint/2010/main" val="40764676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18A014-F4D9-491D-74D7-12E6353F01D7}"/>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F3E4EA28-D420-0700-B1A6-B466B9A0B8ED}"/>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B7BEC0A7-A6A5-88B9-C203-A0E9F09C9D39}"/>
              </a:ext>
            </a:extLst>
          </p:cNvPr>
          <p:cNvSpPr/>
          <p:nvPr/>
        </p:nvSpPr>
        <p:spPr>
          <a:xfrm>
            <a:off x="895634" y="2474865"/>
            <a:ext cx="4762340" cy="708452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Operational capacity forms the engine of service delivery and directly determines the ability of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to meet client expectations reliably and efficiently. The As-Is Analysis revealed that while the company has a clearly defined service offering in building maintenance, roofing, plumbing, electrical work, and general repairs, its internal systems remain largely informal. At present, there are no documented Standard Operating Procedures (SOPs), no structured job descriptions, and no evidence of performance monitoring frameworks. </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absence of formal HR systems further limits the company’s ability to manage staff performance, allocate tasks effectively, or build accountability into daily operations. Without clear structures, it becomes challenging to scale service delivery or ensure that every project is executed to a consistent standard. The limited use of task allocation tools and oversight mechanisms also creates risks of inefficiencies, as workloads cannot be tracked, and progress cannot be measured against set targets.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Strengthening operational capacity is therefore a critical priority within the Growth Plan. By developing SOPs, introducing HR and performance management systems, and deploying project oversight tools,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institutionalize quality and consistency in its services. These interventions will not only improve efficiency and client satisfaction but also demonstrate organizational maturity to funders and institutional partners. In the construction and maintenance sector, where reliability and quality often determine contract awards, robust operational capacity will serve as a key differentiator for the business.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Ultimately, enhancing operational capacity will allow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to transition from a small, informal contractor into a structured, funder-ready enterprise. With standardized processes, clear accountability mechanisms, and professional HR systems, the company will be able to scale operations confidently, win larger contracts, and build a reputation for excellence in the highly competitive construction and maintenance market.</a:t>
            </a:r>
          </a:p>
        </p:txBody>
      </p:sp>
      <p:sp>
        <p:nvSpPr>
          <p:cNvPr id="9" name="Text 1">
            <a:extLst>
              <a:ext uri="{FF2B5EF4-FFF2-40B4-BE49-F238E27FC236}">
                <a16:creationId xmlns:a16="http://schemas.microsoft.com/office/drawing/2014/main" id="{67FDAE2C-5B5C-80C3-8681-2ECB0191E942}"/>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E752599E-8C7B-3B88-28C5-779F4914D78C}"/>
              </a:ext>
            </a:extLst>
          </p:cNvPr>
          <p:cNvSpPr/>
          <p:nvPr/>
        </p:nvSpPr>
        <p:spPr>
          <a:xfrm>
            <a:off x="895634" y="1875673"/>
            <a:ext cx="4696146"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4.1 Introduction</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A107A4AC-CE6B-8F4E-7B85-86DA840025BC}"/>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03AC7294-5CDC-3C9A-0869-0D29492CD42D}"/>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sp>
        <p:nvSpPr>
          <p:cNvPr id="17" name="Text 4">
            <a:extLst>
              <a:ext uri="{FF2B5EF4-FFF2-40B4-BE49-F238E27FC236}">
                <a16:creationId xmlns:a16="http://schemas.microsoft.com/office/drawing/2014/main" id="{71E92D65-3512-F5ED-18E3-319CA2F289DA}"/>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8" name="Image 4" descr="preencoded.png">
            <a:extLst>
              <a:ext uri="{FF2B5EF4-FFF2-40B4-BE49-F238E27FC236}">
                <a16:creationId xmlns:a16="http://schemas.microsoft.com/office/drawing/2014/main" id="{114FB252-3D7C-23AB-23F0-C3C8C11A7833}"/>
              </a:ext>
            </a:extLst>
          </p:cNvPr>
          <p:cNvPicPr>
            <a:picLocks noChangeAspect="1"/>
          </p:cNvPicPr>
          <p:nvPr/>
        </p:nvPicPr>
        <p:blipFill>
          <a:blip r:embed="rId4"/>
          <a:stretch>
            <a:fillRect/>
          </a:stretch>
        </p:blipFill>
        <p:spPr>
          <a:xfrm>
            <a:off x="6799145" y="7407697"/>
            <a:ext cx="514350" cy="400050"/>
          </a:xfrm>
          <a:prstGeom prst="rect">
            <a:avLst/>
          </a:prstGeom>
        </p:spPr>
      </p:pic>
      <p:sp>
        <p:nvSpPr>
          <p:cNvPr id="6" name="Text 3">
            <a:extLst>
              <a:ext uri="{FF2B5EF4-FFF2-40B4-BE49-F238E27FC236}">
                <a16:creationId xmlns:a16="http://schemas.microsoft.com/office/drawing/2014/main" id="{1CF80766-D795-785D-A3E4-899C70AE7839}"/>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36</a:t>
            </a:r>
            <a:endParaRPr lang="en-US" sz="1000" b="1" dirty="0">
              <a:latin typeface="Titillium Web" panose="00000500000000000000" pitchFamily="2" charset="0"/>
            </a:endParaRPr>
          </a:p>
        </p:txBody>
      </p:sp>
      <p:sp>
        <p:nvSpPr>
          <p:cNvPr id="7" name="Flowchart: Connector 6">
            <a:extLst>
              <a:ext uri="{FF2B5EF4-FFF2-40B4-BE49-F238E27FC236}">
                <a16:creationId xmlns:a16="http://schemas.microsoft.com/office/drawing/2014/main" id="{2AB8464F-E5C8-6136-0C6D-036F330B42E8}"/>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4" name="Group 13">
            <a:extLst>
              <a:ext uri="{FF2B5EF4-FFF2-40B4-BE49-F238E27FC236}">
                <a16:creationId xmlns:a16="http://schemas.microsoft.com/office/drawing/2014/main" id="{C0C386B8-FE5E-5E03-411F-EC64BA6AED48}"/>
              </a:ext>
            </a:extLst>
          </p:cNvPr>
          <p:cNvGrpSpPr/>
          <p:nvPr/>
        </p:nvGrpSpPr>
        <p:grpSpPr>
          <a:xfrm>
            <a:off x="5657974" y="1412484"/>
            <a:ext cx="1382886" cy="1387866"/>
            <a:chOff x="5591781" y="1412484"/>
            <a:chExt cx="1382886" cy="1387866"/>
          </a:xfrm>
        </p:grpSpPr>
        <p:sp>
          <p:nvSpPr>
            <p:cNvPr id="15" name="Rectangle 14">
              <a:extLst>
                <a:ext uri="{FF2B5EF4-FFF2-40B4-BE49-F238E27FC236}">
                  <a16:creationId xmlns:a16="http://schemas.microsoft.com/office/drawing/2014/main" id="{2339699B-87DA-AB81-E1B1-53AE74FA5DBB}"/>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1" name="Picture 20">
              <a:extLst>
                <a:ext uri="{FF2B5EF4-FFF2-40B4-BE49-F238E27FC236}">
                  <a16:creationId xmlns:a16="http://schemas.microsoft.com/office/drawing/2014/main" id="{2FD93C41-282F-E548-3610-10A687952761}"/>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2" name="Rectangle 21">
              <a:extLst>
                <a:ext uri="{FF2B5EF4-FFF2-40B4-BE49-F238E27FC236}">
                  <a16:creationId xmlns:a16="http://schemas.microsoft.com/office/drawing/2014/main" id="{40825660-40CB-2D33-8E59-1A14DD6A5BBB}"/>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5334107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C4FE7-BB4D-AAB2-4F9A-F801B5F808E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5AD0235F-7C1A-579D-D455-69F3943DC6FA}"/>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0CDCE7A1-6D10-894F-FA41-BE9A2747FBBF}"/>
              </a:ext>
            </a:extLst>
          </p:cNvPr>
          <p:cNvSpPr/>
          <p:nvPr/>
        </p:nvSpPr>
        <p:spPr>
          <a:xfrm>
            <a:off x="796963" y="2474865"/>
            <a:ext cx="4857482" cy="691678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To strengthen operational capacity,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must move from informal practices to structured systems that ensure efficiency, accountability, and consistent service delivery. The following interventions are designed to address the key operational gaps identified in the As-Is Analysis and to institutionalize practices that support scalability and funder readiness.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Development of Standard Operating Procedures (SOPs): </a:t>
            </a:r>
            <a:r>
              <a:rPr lang="en-US" sz="1200" dirty="0">
                <a:solidFill>
                  <a:srgbClr val="1D1D1D"/>
                </a:solidFill>
                <a:latin typeface="Titillium Web" panose="00000500000000000000" pitchFamily="2" charset="0"/>
                <a:ea typeface="Titillium Web" pitchFamily="34" charset="-122"/>
                <a:cs typeface="Titillium Web" pitchFamily="34" charset="-120"/>
              </a:rPr>
              <a:t>Document and standardize workflows across roofing, plumbing, electrical, tiling, and maintenance services to ensure quality and consistency.</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Introduction of HR Systems: </a:t>
            </a:r>
            <a:r>
              <a:rPr lang="en-US" sz="1200" dirty="0">
                <a:solidFill>
                  <a:srgbClr val="1D1D1D"/>
                </a:solidFill>
                <a:latin typeface="Titillium Web" panose="00000500000000000000" pitchFamily="2" charset="0"/>
                <a:ea typeface="Titillium Web" pitchFamily="34" charset="-122"/>
                <a:cs typeface="Titillium Web" pitchFamily="34" charset="-120"/>
              </a:rPr>
              <a:t>Establish formal HR processes, including job descriptions, employment contracts, staff records, and a payroll system.</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Performance Management Framework: </a:t>
            </a:r>
            <a:r>
              <a:rPr lang="en-US" sz="1200" dirty="0">
                <a:solidFill>
                  <a:srgbClr val="1D1D1D"/>
                </a:solidFill>
                <a:latin typeface="Titillium Web" panose="00000500000000000000" pitchFamily="2" charset="0"/>
                <a:ea typeface="Titillium Web" pitchFamily="34" charset="-122"/>
                <a:cs typeface="Titillium Web" pitchFamily="34" charset="-120"/>
              </a:rPr>
              <a:t>Implement key performance indicators (KPIs) and review mechanisms to track staff productivity and project outcomes.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Task Allocation and Oversight Tools: </a:t>
            </a:r>
            <a:r>
              <a:rPr lang="en-US" sz="1200" dirty="0">
                <a:solidFill>
                  <a:srgbClr val="1D1D1D"/>
                </a:solidFill>
                <a:latin typeface="Titillium Web" panose="00000500000000000000" pitchFamily="2" charset="0"/>
                <a:ea typeface="Titillium Web" pitchFamily="34" charset="-122"/>
                <a:cs typeface="Titillium Web" pitchFamily="34" charset="-120"/>
              </a:rPr>
              <a:t>Adopt digital or manual systems (e.g., project management software, shift rosters, or job cards) to monitor assignments and progress.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Staff Training and Capacity Building: </a:t>
            </a:r>
            <a:r>
              <a:rPr lang="en-US" sz="1200" dirty="0">
                <a:solidFill>
                  <a:srgbClr val="1D1D1D"/>
                </a:solidFill>
                <a:latin typeface="Titillium Web" panose="00000500000000000000" pitchFamily="2" charset="0"/>
                <a:ea typeface="Titillium Web" pitchFamily="34" charset="-122"/>
                <a:cs typeface="Titillium Web" pitchFamily="34" charset="-120"/>
              </a:rPr>
              <a:t>Provide training sessions to ensure staff understand SOPs, health and safety requirements, and performance expectations.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Quality Assurance Mechanisms: </a:t>
            </a:r>
            <a:r>
              <a:rPr lang="en-US" sz="1200" dirty="0">
                <a:solidFill>
                  <a:srgbClr val="1D1D1D"/>
                </a:solidFill>
                <a:latin typeface="Titillium Web" panose="00000500000000000000" pitchFamily="2" charset="0"/>
                <a:ea typeface="Titillium Web" pitchFamily="34" charset="-122"/>
                <a:cs typeface="Titillium Web" pitchFamily="34" charset="-120"/>
              </a:rPr>
              <a:t>Introduce inspection checklists and project handover protocols to guarantee compliance with standards and client specifications.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Collectively, these interventions will ensure that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delivers projects on time, at the required quality, and with transparent accountability, strengthening both client satisfaction and funder confidence.</a:t>
            </a:r>
          </a:p>
        </p:txBody>
      </p:sp>
      <p:sp>
        <p:nvSpPr>
          <p:cNvPr id="9" name="Text 1">
            <a:extLst>
              <a:ext uri="{FF2B5EF4-FFF2-40B4-BE49-F238E27FC236}">
                <a16:creationId xmlns:a16="http://schemas.microsoft.com/office/drawing/2014/main" id="{26FA9E5B-6B50-2D7E-C404-D17E8E3669A1}"/>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003AD6D-0729-ACF1-B09B-529887C5BAE5}"/>
              </a:ext>
            </a:extLst>
          </p:cNvPr>
          <p:cNvSpPr/>
          <p:nvPr/>
        </p:nvSpPr>
        <p:spPr>
          <a:xfrm>
            <a:off x="796962" y="1868292"/>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4.2 Intervention Details</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339466B9-D619-D5E2-ADFD-E66225CE7B8B}"/>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3931E36A-6E77-C166-5F4B-41907C888B4E}"/>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0848CA40-59DE-1AD7-DBC6-1B1670512CE9}"/>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1D59EF92-9DAD-A809-B1C9-7271CBD86C15}"/>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5BCCED93-5D2C-403B-F175-8BDAEC6656CB}"/>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6" name="Text 3">
            <a:extLst>
              <a:ext uri="{FF2B5EF4-FFF2-40B4-BE49-F238E27FC236}">
                <a16:creationId xmlns:a16="http://schemas.microsoft.com/office/drawing/2014/main" id="{AEC30DB9-4325-E699-5CAC-905710F4F3CF}"/>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37</a:t>
            </a:r>
            <a:endParaRPr lang="en-US" sz="1200" dirty="0">
              <a:latin typeface="Titillium Web" panose="00000500000000000000" pitchFamily="2" charset="0"/>
            </a:endParaRPr>
          </a:p>
        </p:txBody>
      </p:sp>
      <p:sp>
        <p:nvSpPr>
          <p:cNvPr id="16" name="Flowchart: Connector 15">
            <a:extLst>
              <a:ext uri="{FF2B5EF4-FFF2-40B4-BE49-F238E27FC236}">
                <a16:creationId xmlns:a16="http://schemas.microsoft.com/office/drawing/2014/main" id="{A20AEC86-ADD6-ACBF-A2C2-30FB517CDA17}"/>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7" name="Group 16">
            <a:extLst>
              <a:ext uri="{FF2B5EF4-FFF2-40B4-BE49-F238E27FC236}">
                <a16:creationId xmlns:a16="http://schemas.microsoft.com/office/drawing/2014/main" id="{A6B6DB6D-1DF6-B57E-A1BF-1A0A96E3C32B}"/>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4B1124F9-C034-8BB4-12F0-A5D2DB6FA591}"/>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54D59D77-1796-DE11-085E-25DC4F3AA6C2}"/>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B9EF2A9C-3331-901E-E3B1-C30416BD300B}"/>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4018468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09A7E9-C4A2-F8B9-EF75-FCBB947262AB}"/>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916A349-35D9-D1DF-8D9F-F9624FFDC2B1}"/>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EA299461-EFC6-BA4B-F143-3D51AA6D6B1D}"/>
              </a:ext>
            </a:extLst>
          </p:cNvPr>
          <p:cNvSpPr/>
          <p:nvPr/>
        </p:nvSpPr>
        <p:spPr>
          <a:xfrm>
            <a:off x="796963" y="2514600"/>
            <a:ext cx="4794818" cy="6704258"/>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operational interventions are sequenced to ensure that the company first establishes the foundations of service delivery before layering on more advanced oversight and quality assurance mechanisms. This prioritization balances urgency with impact, focusing on the systems that will deliver immediate improvements in consistency, accountability, and scalability.</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Development of Standard Operating Procedures (High Priority): </a:t>
            </a:r>
            <a:r>
              <a:rPr lang="en-US" sz="1200" dirty="0">
                <a:solidFill>
                  <a:srgbClr val="1D1D1D"/>
                </a:solidFill>
                <a:latin typeface="Titillium Web" panose="00000500000000000000" pitchFamily="2" charset="0"/>
                <a:ea typeface="Titillium Web" pitchFamily="34" charset="-122"/>
                <a:cs typeface="Titillium Web" pitchFamily="34" charset="-120"/>
              </a:rPr>
              <a:t>SOPs provide the foundation for service consistency and must be completed first to guide all subsequent operational processes.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Introduction of HR Systems (High Priority): </a:t>
            </a:r>
            <a:r>
              <a:rPr lang="en-US" sz="1200" dirty="0">
                <a:solidFill>
                  <a:srgbClr val="1D1D1D"/>
                </a:solidFill>
                <a:latin typeface="Titillium Web" panose="00000500000000000000" pitchFamily="2" charset="0"/>
                <a:ea typeface="Titillium Web" pitchFamily="34" charset="-122"/>
                <a:cs typeface="Titillium Web" pitchFamily="34" charset="-120"/>
              </a:rPr>
              <a:t>Formalizing HR structures ensures clarity in roles, contracts, and payroll, reducing risks of disputes and inefficiencies.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Performance Management Framework (Medium–High Priority): </a:t>
            </a:r>
            <a:r>
              <a:rPr lang="en-US" sz="1200" dirty="0">
                <a:solidFill>
                  <a:srgbClr val="1D1D1D"/>
                </a:solidFill>
                <a:latin typeface="Titillium Web" panose="00000500000000000000" pitchFamily="2" charset="0"/>
                <a:ea typeface="Titillium Web" pitchFamily="34" charset="-122"/>
                <a:cs typeface="Titillium Web" pitchFamily="34" charset="-120"/>
              </a:rPr>
              <a:t>Implemented once HR systems are in place, enabling monitoring of staff productivity and alignment with SOPs.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Task Allocation and Oversight Tools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Adopted after SOPs to ensure projects are tracked and managed systematically.</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Staff Training and Capacity Building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Sequenced alongside SOP rollout to ensure all staff understand and comply with new systems.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Quality Assurance Mechanisms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Introduced later to monitor and enforce adherence to SOPs, providing an additional layer of accountability.</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This prioritization ensures that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addresses its most pressing weaknesses first, while progressively embedding more advanced systems that guarantee operational excellence and funder readiness.</a:t>
            </a:r>
          </a:p>
        </p:txBody>
      </p:sp>
      <p:sp>
        <p:nvSpPr>
          <p:cNvPr id="9" name="Text 1">
            <a:extLst>
              <a:ext uri="{FF2B5EF4-FFF2-40B4-BE49-F238E27FC236}">
                <a16:creationId xmlns:a16="http://schemas.microsoft.com/office/drawing/2014/main" id="{48C581C3-C822-89BD-1766-E94C8421C696}"/>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F45F02AF-37CF-6039-A3F1-8924A4AFA54F}"/>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4.3 Priority Justification</a:t>
            </a:r>
          </a:p>
        </p:txBody>
      </p:sp>
      <p:sp>
        <p:nvSpPr>
          <p:cNvPr id="12" name="Text 4">
            <a:extLst>
              <a:ext uri="{FF2B5EF4-FFF2-40B4-BE49-F238E27FC236}">
                <a16:creationId xmlns:a16="http://schemas.microsoft.com/office/drawing/2014/main" id="{F4AAD182-D160-4247-3CDA-8173FCA2E96D}"/>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B0BD36D4-EA35-491B-7BE9-84484F788F0A}"/>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DF2B43F1-44B6-D8FC-4262-604D79A67145}"/>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856ADC2B-236B-3156-0DC8-F653906C3A17}"/>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256B7C26-D569-7597-6EE4-EE7DA7AA4836}"/>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6" name="Text 3">
            <a:extLst>
              <a:ext uri="{FF2B5EF4-FFF2-40B4-BE49-F238E27FC236}">
                <a16:creationId xmlns:a16="http://schemas.microsoft.com/office/drawing/2014/main" id="{04B2248F-7B57-0EE3-19C5-AA5EE9877BB9}"/>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38</a:t>
            </a:r>
            <a:endParaRPr lang="en-US" sz="1200" dirty="0">
              <a:latin typeface="Titillium Web" panose="00000500000000000000" pitchFamily="2" charset="0"/>
            </a:endParaRPr>
          </a:p>
        </p:txBody>
      </p:sp>
      <p:sp>
        <p:nvSpPr>
          <p:cNvPr id="16" name="Flowchart: Connector 15">
            <a:extLst>
              <a:ext uri="{FF2B5EF4-FFF2-40B4-BE49-F238E27FC236}">
                <a16:creationId xmlns:a16="http://schemas.microsoft.com/office/drawing/2014/main" id="{1B65B411-B942-E1EC-4F99-1ED54B4A3C1C}"/>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7" name="Group 16">
            <a:extLst>
              <a:ext uri="{FF2B5EF4-FFF2-40B4-BE49-F238E27FC236}">
                <a16:creationId xmlns:a16="http://schemas.microsoft.com/office/drawing/2014/main" id="{EA29D5EC-544F-8CD3-0C7C-91563D2FDD28}"/>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1A27B68C-C2E6-6F05-ADB1-E347D0AFCEFD}"/>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354C97BC-2AE3-446A-02CF-3937C2A23BB5}"/>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B9D6BCC2-FC71-3369-F29A-8E5651A31BDB}"/>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2412573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3" descr="preencoded.png"/>
          <p:cNvPicPr>
            <a:picLocks noChangeAspect="1"/>
          </p:cNvPicPr>
          <p:nvPr/>
        </p:nvPicPr>
        <p:blipFill>
          <a:blip r:embed="rId3"/>
          <a:stretch>
            <a:fillRect/>
          </a:stretch>
        </p:blipFill>
        <p:spPr>
          <a:xfrm>
            <a:off x="796962" y="919932"/>
            <a:ext cx="6177705" cy="190500"/>
          </a:xfrm>
          <a:prstGeom prst="rect">
            <a:avLst/>
          </a:prstGeom>
        </p:spPr>
      </p:pic>
      <p:sp>
        <p:nvSpPr>
          <p:cNvPr id="6" name="Text 0"/>
          <p:cNvSpPr/>
          <p:nvPr/>
        </p:nvSpPr>
        <p:spPr>
          <a:xfrm>
            <a:off x="796962" y="2015228"/>
            <a:ext cx="4133226" cy="424335"/>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4.4 Budget Estimation</a:t>
            </a:r>
          </a:p>
        </p:txBody>
      </p:sp>
      <p:sp>
        <p:nvSpPr>
          <p:cNvPr id="7" name="Text 1"/>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p:cNvSpPr/>
          <p:nvPr/>
        </p:nvSpPr>
        <p:spPr>
          <a:xfrm>
            <a:off x="807233" y="7542207"/>
            <a:ext cx="5709830" cy="760840"/>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4: </a:t>
            </a:r>
            <a:r>
              <a:rPr lang="en-US" sz="1425" dirty="0">
                <a:solidFill>
                  <a:srgbClr val="2B2B35"/>
                </a:solidFill>
                <a:latin typeface="Titillium Web" panose="00000500000000000000" pitchFamily="2" charset="0"/>
                <a:ea typeface="Roboto Condensed" pitchFamily="34" charset="-122"/>
                <a:cs typeface="Roboto Condensed" pitchFamily="34" charset="-120"/>
              </a:rPr>
              <a:t>Financial Systems Assessment</a:t>
            </a:r>
          </a:p>
          <a:p>
            <a:pPr marL="0" indent="0" algn="l">
              <a:lnSpc>
                <a:spcPct val="79650"/>
              </a:lnSpc>
              <a:buNone/>
            </a:pPr>
            <a:endParaRPr lang="en-US" sz="1425" dirty="0"/>
          </a:p>
        </p:txBody>
      </p:sp>
      <p:sp>
        <p:nvSpPr>
          <p:cNvPr id="13" name="Text 5"/>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4" name="Table 13">
            <a:extLst>
              <a:ext uri="{FF2B5EF4-FFF2-40B4-BE49-F238E27FC236}">
                <a16:creationId xmlns:a16="http://schemas.microsoft.com/office/drawing/2014/main" id="{F962D290-DE3F-CF75-3B22-A4FC27648D54}"/>
              </a:ext>
            </a:extLst>
          </p:cNvPr>
          <p:cNvGraphicFramePr>
            <a:graphicFrameLocks noGrp="1"/>
          </p:cNvGraphicFramePr>
          <p:nvPr>
            <p:extLst>
              <p:ext uri="{D42A27DB-BD31-4B8C-83A1-F6EECF244321}">
                <p14:modId xmlns:p14="http://schemas.microsoft.com/office/powerpoint/2010/main" val="2164336607"/>
              </p:ext>
            </p:extLst>
          </p:nvPr>
        </p:nvGraphicFramePr>
        <p:xfrm>
          <a:off x="796962" y="3791481"/>
          <a:ext cx="6516534" cy="3750726"/>
        </p:xfrm>
        <a:graphic>
          <a:graphicData uri="http://schemas.openxmlformats.org/drawingml/2006/table">
            <a:tbl>
              <a:tblPr firstRow="1" firstCol="1" bandRow="1">
                <a:tableStyleId>{7E9639D4-E3E2-4D34-9284-5A2195B3D0D7}</a:tableStyleId>
              </a:tblPr>
              <a:tblGrid>
                <a:gridCol w="3258267">
                  <a:extLst>
                    <a:ext uri="{9D8B030D-6E8A-4147-A177-3AD203B41FA5}">
                      <a16:colId xmlns:a16="http://schemas.microsoft.com/office/drawing/2014/main" val="2614702910"/>
                    </a:ext>
                  </a:extLst>
                </a:gridCol>
                <a:gridCol w="3258267">
                  <a:extLst>
                    <a:ext uri="{9D8B030D-6E8A-4147-A177-3AD203B41FA5}">
                      <a16:colId xmlns:a16="http://schemas.microsoft.com/office/drawing/2014/main" val="2490726485"/>
                    </a:ext>
                  </a:extLst>
                </a:gridCol>
              </a:tblGrid>
              <a:tr h="535818">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Intervention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Estimated Cost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3863859858"/>
                  </a:ext>
                </a:extLst>
              </a:tr>
              <a:tr h="535818">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Development of Standard Operating Procedures (SOPs)</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R70,000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8238273"/>
                  </a:ext>
                </a:extLst>
              </a:tr>
              <a:tr h="535818">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HR Systems and Performance Management Framework</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R80,000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7110045"/>
                  </a:ext>
                </a:extLst>
              </a:tr>
              <a:tr h="535818">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Task Allocation and Oversight Tools</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R60,000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7738142"/>
                  </a:ext>
                </a:extLst>
              </a:tr>
              <a:tr h="535818">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Staff Training and Capacity Building</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R50,000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689709"/>
                  </a:ext>
                </a:extLst>
              </a:tr>
              <a:tr h="535818">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Quality Assurance Mechanisms</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R40,000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8875948"/>
                  </a:ext>
                </a:extLst>
              </a:tr>
              <a:tr h="535818">
                <a:tc>
                  <a:txBody>
                    <a:bodyPr/>
                    <a:lstStyle/>
                    <a:p>
                      <a:pPr marL="0" marR="0">
                        <a:lnSpc>
                          <a:spcPct val="115000"/>
                        </a:lnSpc>
                        <a:spcAft>
                          <a:spcPts val="800"/>
                        </a:spcAft>
                        <a:buNone/>
                      </a:pPr>
                      <a:r>
                        <a:rPr lang="en-US" sz="1200" b="1" kern="100">
                          <a:effectLst/>
                          <a:latin typeface="Titillium Web" panose="00000500000000000000" pitchFamily="2" charset="0"/>
                          <a:ea typeface="Aptos" panose="020B0004020202020204" pitchFamily="34" charset="0"/>
                          <a:cs typeface="Times New Roman" panose="02020603050405020304" pitchFamily="18" charset="0"/>
                        </a:rPr>
                        <a:t>Total</a:t>
                      </a:r>
                      <a:endParaRPr lang="en-US" sz="12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b="1" kern="100" dirty="0">
                          <a:effectLst/>
                          <a:latin typeface="Titillium Web" panose="00000500000000000000" pitchFamily="2" charset="0"/>
                          <a:ea typeface="Aptos" panose="020B0004020202020204" pitchFamily="34" charset="0"/>
                          <a:cs typeface="Times New Roman" panose="02020603050405020304" pitchFamily="18" charset="0"/>
                        </a:rPr>
                        <a:t>R300,000</a:t>
                      </a:r>
                      <a:endParaRPr lang="en-US"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7973791"/>
                  </a:ext>
                </a:extLst>
              </a:tr>
            </a:tbl>
          </a:graphicData>
        </a:graphic>
      </p:graphicFrame>
      <p:sp>
        <p:nvSpPr>
          <p:cNvPr id="11" name="TextBox 10">
            <a:extLst>
              <a:ext uri="{FF2B5EF4-FFF2-40B4-BE49-F238E27FC236}">
                <a16:creationId xmlns:a16="http://schemas.microsoft.com/office/drawing/2014/main" id="{CC437069-F041-48CF-F949-C0A1050BE3FA}"/>
              </a:ext>
            </a:extLst>
          </p:cNvPr>
          <p:cNvSpPr txBox="1"/>
          <p:nvPr/>
        </p:nvSpPr>
        <p:spPr>
          <a:xfrm>
            <a:off x="720899" y="2493056"/>
            <a:ext cx="4784550" cy="1318310"/>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table below presents the estimated cost of implementing operational capacity interventions over a 12-month period. These figures reflect a lean execution model that leverages internal resources supplemented by light-touch external support.</a:t>
            </a:r>
            <a:r>
              <a:rPr lang="en-GB" sz="1200" dirty="0">
                <a:latin typeface="Titillium Web" panose="00000500000000000000" pitchFamily="2" charset="0"/>
              </a:rPr>
              <a:t> The budget that we propose for this Domain is </a:t>
            </a:r>
            <a:r>
              <a:rPr lang="en-US" sz="1200" dirty="0">
                <a:latin typeface="Titillium Web" panose="00000500000000000000" pitchFamily="2" charset="0"/>
                <a:ea typeface="Arial" pitchFamily="34" charset="-122"/>
                <a:cs typeface="Arial" pitchFamily="34" charset="-120"/>
              </a:rPr>
              <a:t>R300,000</a:t>
            </a:r>
            <a:r>
              <a:rPr lang="en-GB" sz="1200" dirty="0">
                <a:latin typeface="Titillium Web" panose="00000500000000000000" pitchFamily="2" charset="0"/>
              </a:rPr>
              <a:t> broken down as follows:</a:t>
            </a:r>
            <a:endParaRPr lang="en-US" sz="1200" dirty="0">
              <a:latin typeface="Titillium Web" panose="00000500000000000000" pitchFamily="2" charset="0"/>
            </a:endParaRPr>
          </a:p>
        </p:txBody>
      </p:sp>
      <p:grpSp>
        <p:nvGrpSpPr>
          <p:cNvPr id="10" name="Group 9">
            <a:extLst>
              <a:ext uri="{FF2B5EF4-FFF2-40B4-BE49-F238E27FC236}">
                <a16:creationId xmlns:a16="http://schemas.microsoft.com/office/drawing/2014/main" id="{F5C8E546-4B94-2D06-7D22-9B33C3C865A8}"/>
              </a:ext>
            </a:extLst>
          </p:cNvPr>
          <p:cNvGrpSpPr/>
          <p:nvPr/>
        </p:nvGrpSpPr>
        <p:grpSpPr>
          <a:xfrm>
            <a:off x="5999045" y="7902997"/>
            <a:ext cx="1314450" cy="1449210"/>
            <a:chOff x="5999045" y="7407697"/>
            <a:chExt cx="1314450" cy="1449210"/>
          </a:xfrm>
        </p:grpSpPr>
        <p:sp>
          <p:nvSpPr>
            <p:cNvPr id="15" name="Text 4">
              <a:extLst>
                <a:ext uri="{FF2B5EF4-FFF2-40B4-BE49-F238E27FC236}">
                  <a16:creationId xmlns:a16="http://schemas.microsoft.com/office/drawing/2014/main" id="{BF599FB9-F4C9-CBCB-F5B4-B27ED7C23A44}"/>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83F67624-AED9-CBD4-6D98-622FED5C9381}"/>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18" name="Group 17">
            <a:extLst>
              <a:ext uri="{FF2B5EF4-FFF2-40B4-BE49-F238E27FC236}">
                <a16:creationId xmlns:a16="http://schemas.microsoft.com/office/drawing/2014/main" id="{47E2D066-AFD0-161D-DDBC-3746CC4C40A9}"/>
              </a:ext>
            </a:extLst>
          </p:cNvPr>
          <p:cNvGrpSpPr/>
          <p:nvPr/>
        </p:nvGrpSpPr>
        <p:grpSpPr>
          <a:xfrm>
            <a:off x="5657974" y="1412484"/>
            <a:ext cx="1382886" cy="1387866"/>
            <a:chOff x="5591781" y="1412484"/>
            <a:chExt cx="1382886" cy="1387866"/>
          </a:xfrm>
        </p:grpSpPr>
        <p:sp>
          <p:nvSpPr>
            <p:cNvPr id="19" name="Rectangle 18">
              <a:extLst>
                <a:ext uri="{FF2B5EF4-FFF2-40B4-BE49-F238E27FC236}">
                  <a16:creationId xmlns:a16="http://schemas.microsoft.com/office/drawing/2014/main" id="{84DECC6F-8F26-5C06-5592-13D620DF79CE}"/>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3" name="Picture 22">
              <a:extLst>
                <a:ext uri="{FF2B5EF4-FFF2-40B4-BE49-F238E27FC236}">
                  <a16:creationId xmlns:a16="http://schemas.microsoft.com/office/drawing/2014/main" id="{4194B503-39FB-0939-0CF5-F59251552EDC}"/>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4" name="Rectangle 23">
              <a:extLst>
                <a:ext uri="{FF2B5EF4-FFF2-40B4-BE49-F238E27FC236}">
                  <a16:creationId xmlns:a16="http://schemas.microsoft.com/office/drawing/2014/main" id="{C529024D-048E-1CBA-06B7-757373454E1D}"/>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3">
            <a:extLst>
              <a:ext uri="{FF2B5EF4-FFF2-40B4-BE49-F238E27FC236}">
                <a16:creationId xmlns:a16="http://schemas.microsoft.com/office/drawing/2014/main" id="{E8603B0B-2547-0D58-90C0-ADA3E1BD437B}"/>
              </a:ext>
            </a:extLst>
          </p:cNvPr>
          <p:cNvPicPr>
            <a:picLocks noChangeAspect="1"/>
          </p:cNvPicPr>
          <p:nvPr/>
        </p:nvPicPr>
        <p:blipFill>
          <a:blip r:embed="rId3"/>
          <a:srcRect/>
          <a:stretch/>
        </p:blipFill>
        <p:spPr>
          <a:xfrm>
            <a:off x="0" y="4219574"/>
            <a:ext cx="7772400" cy="4108333"/>
          </a:xfrm>
          <a:prstGeom prst="rect">
            <a:avLst/>
          </a:prstGeom>
        </p:spPr>
      </p:pic>
      <p:sp>
        <p:nvSpPr>
          <p:cNvPr id="22" name="Rectangle 21">
            <a:extLst>
              <a:ext uri="{FF2B5EF4-FFF2-40B4-BE49-F238E27FC236}">
                <a16:creationId xmlns:a16="http://schemas.microsoft.com/office/drawing/2014/main" id="{CDCF7994-86DC-EAF3-281C-DF64FF188238}"/>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Image 4" descr="preencoded.png"/>
          <p:cNvPicPr>
            <a:picLocks noChangeAspect="1"/>
          </p:cNvPicPr>
          <p:nvPr/>
        </p:nvPicPr>
        <p:blipFill>
          <a:blip r:embed="rId4"/>
          <a:stretch>
            <a:fillRect/>
          </a:stretch>
        </p:blipFill>
        <p:spPr>
          <a:xfrm>
            <a:off x="4707629" y="6575308"/>
            <a:ext cx="1907722" cy="1907722"/>
          </a:xfrm>
          <a:prstGeom prst="rect">
            <a:avLst/>
          </a:prstGeom>
        </p:spPr>
      </p:pic>
      <p:pic>
        <p:nvPicPr>
          <p:cNvPr id="7" name="Image 5" descr="preencoded.png"/>
          <p:cNvPicPr>
            <a:picLocks noChangeAspect="1"/>
          </p:cNvPicPr>
          <p:nvPr/>
        </p:nvPicPr>
        <p:blipFill>
          <a:blip r:embed="rId5"/>
          <a:stretch>
            <a:fillRect/>
          </a:stretch>
        </p:blipFill>
        <p:spPr>
          <a:xfrm>
            <a:off x="6607635" y="6575307"/>
            <a:ext cx="1171575" cy="1907723"/>
          </a:xfrm>
          <a:prstGeom prst="rect">
            <a:avLst/>
          </a:prstGeom>
        </p:spPr>
      </p:pic>
      <p:pic>
        <p:nvPicPr>
          <p:cNvPr id="8" name="Image 6" descr="preencoded.png"/>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D0763E7C-D6D2-FCDF-577C-D2AAE2A1CAC6}"/>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 A</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cs typeface="Sora" pitchFamily="34" charset="-120"/>
              </a:rPr>
              <a:t>Executive Summary</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C0F4807F-279A-96F2-C7E3-09B3281BB231}"/>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72C18C14-662A-785F-7BC0-4535D7DAA59B}"/>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Text 4">
            <a:extLst>
              <a:ext uri="{FF2B5EF4-FFF2-40B4-BE49-F238E27FC236}">
                <a16:creationId xmlns:a16="http://schemas.microsoft.com/office/drawing/2014/main" id="{DBCEDBF7-BB55-1A53-C024-741077DFB530}"/>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ntombilebo@gmail.com</a:t>
            </a:r>
            <a:endParaRPr lang="en-US" sz="12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06ACA-47EC-6D3B-F935-E46D0EB729F2}"/>
            </a:ext>
          </a:extLst>
        </p:cNvPr>
        <p:cNvGrpSpPr/>
        <p:nvPr/>
      </p:nvGrpSpPr>
      <p:grpSpPr>
        <a:xfrm>
          <a:off x="0" y="0"/>
          <a:ext cx="0" cy="0"/>
          <a:chOff x="0" y="0"/>
          <a:chExt cx="0" cy="0"/>
        </a:xfrm>
      </p:grpSpPr>
      <p:pic>
        <p:nvPicPr>
          <p:cNvPr id="2" name="Image 2" descr="preencoded.png">
            <a:extLst>
              <a:ext uri="{FF2B5EF4-FFF2-40B4-BE49-F238E27FC236}">
                <a16:creationId xmlns:a16="http://schemas.microsoft.com/office/drawing/2014/main" id="{9DBF0B0B-6D57-9E92-2481-C5C051700044}"/>
              </a:ext>
            </a:extLst>
          </p:cNvPr>
          <p:cNvPicPr>
            <a:picLocks noChangeAspect="1"/>
          </p:cNvPicPr>
          <p:nvPr/>
        </p:nvPicPr>
        <p:blipFill>
          <a:blip r:embed="rId2"/>
          <a:stretch>
            <a:fillRect/>
          </a:stretch>
        </p:blipFill>
        <p:spPr>
          <a:xfrm>
            <a:off x="807232" y="1549479"/>
            <a:ext cx="85725" cy="981075"/>
          </a:xfrm>
          <a:prstGeom prst="rect">
            <a:avLst/>
          </a:prstGeom>
        </p:spPr>
      </p:pic>
      <p:pic>
        <p:nvPicPr>
          <p:cNvPr id="3" name="Image 3" descr="preencoded.png">
            <a:extLst>
              <a:ext uri="{FF2B5EF4-FFF2-40B4-BE49-F238E27FC236}">
                <a16:creationId xmlns:a16="http://schemas.microsoft.com/office/drawing/2014/main" id="{BE511BF8-A138-EEE6-80B4-F35F5149F4E2}"/>
              </a:ext>
            </a:extLst>
          </p:cNvPr>
          <p:cNvPicPr>
            <a:picLocks noChangeAspect="1"/>
          </p:cNvPicPr>
          <p:nvPr/>
        </p:nvPicPr>
        <p:blipFill>
          <a:blip r:embed="rId3"/>
          <a:stretch>
            <a:fillRect/>
          </a:stretch>
        </p:blipFill>
        <p:spPr>
          <a:xfrm>
            <a:off x="796962" y="919932"/>
            <a:ext cx="6177705" cy="190500"/>
          </a:xfrm>
          <a:prstGeom prst="rect">
            <a:avLst/>
          </a:prstGeom>
        </p:spPr>
      </p:pic>
      <p:sp>
        <p:nvSpPr>
          <p:cNvPr id="4" name="Text 0">
            <a:extLst>
              <a:ext uri="{FF2B5EF4-FFF2-40B4-BE49-F238E27FC236}">
                <a16:creationId xmlns:a16="http://schemas.microsoft.com/office/drawing/2014/main" id="{D6788354-917E-B8A3-991E-12AA129AB480}"/>
              </a:ext>
            </a:extLst>
          </p:cNvPr>
          <p:cNvSpPr/>
          <p:nvPr/>
        </p:nvSpPr>
        <p:spPr>
          <a:xfrm>
            <a:off x="966743" y="1728842"/>
            <a:ext cx="3676650" cy="76248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4.5 Budget Justification</a:t>
            </a:r>
          </a:p>
        </p:txBody>
      </p:sp>
      <p:sp>
        <p:nvSpPr>
          <p:cNvPr id="5" name="Text 1">
            <a:extLst>
              <a:ext uri="{FF2B5EF4-FFF2-40B4-BE49-F238E27FC236}">
                <a16:creationId xmlns:a16="http://schemas.microsoft.com/office/drawing/2014/main" id="{56904F47-FDAA-34AB-3A88-8E142ADB4C45}"/>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6" name="Text 2">
            <a:extLst>
              <a:ext uri="{FF2B5EF4-FFF2-40B4-BE49-F238E27FC236}">
                <a16:creationId xmlns:a16="http://schemas.microsoft.com/office/drawing/2014/main" id="{41CB3129-4B64-F4F4-477C-9857D4765F1A}"/>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7" name="Text 3">
            <a:extLst>
              <a:ext uri="{FF2B5EF4-FFF2-40B4-BE49-F238E27FC236}">
                <a16:creationId xmlns:a16="http://schemas.microsoft.com/office/drawing/2014/main" id="{E1482170-FD6A-C3D3-3D0F-ABB261118812}"/>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8" name="Text 5">
            <a:extLst>
              <a:ext uri="{FF2B5EF4-FFF2-40B4-BE49-F238E27FC236}">
                <a16:creationId xmlns:a16="http://schemas.microsoft.com/office/drawing/2014/main" id="{4B45FDE5-1246-C1F8-4865-4D4F14895678}"/>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9" name="Group 8">
            <a:extLst>
              <a:ext uri="{FF2B5EF4-FFF2-40B4-BE49-F238E27FC236}">
                <a16:creationId xmlns:a16="http://schemas.microsoft.com/office/drawing/2014/main" id="{237F17F8-550B-F092-701F-B1BCDA1B9558}"/>
              </a:ext>
            </a:extLst>
          </p:cNvPr>
          <p:cNvGrpSpPr/>
          <p:nvPr/>
        </p:nvGrpSpPr>
        <p:grpSpPr>
          <a:xfrm>
            <a:off x="256735" y="3363160"/>
            <a:ext cx="4979684" cy="6426897"/>
            <a:chOff x="1650861" y="1521118"/>
            <a:chExt cx="3318131" cy="6426897"/>
          </a:xfrm>
        </p:grpSpPr>
        <p:sp>
          <p:nvSpPr>
            <p:cNvPr id="15" name="Text 1">
              <a:extLst>
                <a:ext uri="{FF2B5EF4-FFF2-40B4-BE49-F238E27FC236}">
                  <a16:creationId xmlns:a16="http://schemas.microsoft.com/office/drawing/2014/main" id="{7F591AF5-F272-D4FD-9F66-C0AD8E71C37D}"/>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16" name="Text 2">
              <a:extLst>
                <a:ext uri="{FF2B5EF4-FFF2-40B4-BE49-F238E27FC236}">
                  <a16:creationId xmlns:a16="http://schemas.microsoft.com/office/drawing/2014/main" id="{F5922B9B-7B63-05A1-1442-0C8E675EB8B3}"/>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SOP Development and Rollout </a:t>
              </a:r>
            </a:p>
          </p:txBody>
        </p:sp>
        <p:sp>
          <p:nvSpPr>
            <p:cNvPr id="17" name="Text 3">
              <a:extLst>
                <a:ext uri="{FF2B5EF4-FFF2-40B4-BE49-F238E27FC236}">
                  <a16:creationId xmlns:a16="http://schemas.microsoft.com/office/drawing/2014/main" id="{04752062-7ED4-EE2F-4177-6A71CD70407D}"/>
                </a:ext>
              </a:extLst>
            </p:cNvPr>
            <p:cNvSpPr/>
            <p:nvPr/>
          </p:nvSpPr>
          <p:spPr>
            <a:xfrm>
              <a:off x="2507686" y="1832909"/>
              <a:ext cx="2461306" cy="8482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SOPs standardize service delivery, ensuring consistency and quality across projects.</a:t>
              </a:r>
              <a:endParaRPr lang="en-US" sz="1100" dirty="0">
                <a:latin typeface="Titillium Web" panose="00000500000000000000" pitchFamily="2" charset="0"/>
              </a:endParaRPr>
            </a:p>
          </p:txBody>
        </p:sp>
        <p:sp>
          <p:nvSpPr>
            <p:cNvPr id="18" name="Text 4">
              <a:extLst>
                <a:ext uri="{FF2B5EF4-FFF2-40B4-BE49-F238E27FC236}">
                  <a16:creationId xmlns:a16="http://schemas.microsoft.com/office/drawing/2014/main" id="{81989C99-BC04-5120-45AC-6011C2660214}"/>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19" name="Text 5">
              <a:extLst>
                <a:ext uri="{FF2B5EF4-FFF2-40B4-BE49-F238E27FC236}">
                  <a16:creationId xmlns:a16="http://schemas.microsoft.com/office/drawing/2014/main" id="{D64EDBE0-5DBB-890F-E6B2-7F199E0C2773}"/>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HR Systems &amp; Performance </a:t>
              </a:r>
            </a:p>
          </p:txBody>
        </p:sp>
        <p:sp>
          <p:nvSpPr>
            <p:cNvPr id="20" name="Text 6">
              <a:extLst>
                <a:ext uri="{FF2B5EF4-FFF2-40B4-BE49-F238E27FC236}">
                  <a16:creationId xmlns:a16="http://schemas.microsoft.com/office/drawing/2014/main" id="{0A5BE94A-5249-6367-2434-8AF5B3270824}"/>
                </a:ext>
              </a:extLst>
            </p:cNvPr>
            <p:cNvSpPr/>
            <p:nvPr/>
          </p:nvSpPr>
          <p:spPr>
            <a:xfrm>
              <a:off x="2507686" y="3237912"/>
              <a:ext cx="2329214" cy="759947"/>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Formalizes employment structures, contracts, payroll, and KPIs, strengthening accountability and reducing inefficiencies.</a:t>
              </a:r>
              <a:endParaRPr lang="en-US" sz="1100" dirty="0">
                <a:latin typeface="Titillium Web" panose="00000500000000000000" pitchFamily="2" charset="0"/>
              </a:endParaRPr>
            </a:p>
          </p:txBody>
        </p:sp>
        <p:sp>
          <p:nvSpPr>
            <p:cNvPr id="21" name="Text 7">
              <a:extLst>
                <a:ext uri="{FF2B5EF4-FFF2-40B4-BE49-F238E27FC236}">
                  <a16:creationId xmlns:a16="http://schemas.microsoft.com/office/drawing/2014/main" id="{4B9C920C-9F9B-894F-B723-222E3F1B81DC}"/>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22" name="Text 8">
              <a:extLst>
                <a:ext uri="{FF2B5EF4-FFF2-40B4-BE49-F238E27FC236}">
                  <a16:creationId xmlns:a16="http://schemas.microsoft.com/office/drawing/2014/main" id="{EB83F65D-A9B4-7818-DA64-A1DB8EA3E974}"/>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Task and Workflow Tracking </a:t>
              </a:r>
            </a:p>
          </p:txBody>
        </p:sp>
        <p:sp>
          <p:nvSpPr>
            <p:cNvPr id="23" name="Text 9">
              <a:extLst>
                <a:ext uri="{FF2B5EF4-FFF2-40B4-BE49-F238E27FC236}">
                  <a16:creationId xmlns:a16="http://schemas.microsoft.com/office/drawing/2014/main" id="{7BD1F784-8E75-1C59-EBCF-E62A174B6690}"/>
                </a:ext>
              </a:extLst>
            </p:cNvPr>
            <p:cNvSpPr/>
            <p:nvPr/>
          </p:nvSpPr>
          <p:spPr>
            <a:xfrm>
              <a:off x="2507686" y="4556153"/>
              <a:ext cx="2329214"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Implements workflow tracking tools to monitor project progress and reduce delays.</a:t>
              </a:r>
              <a:endParaRPr lang="en-US" sz="1100" dirty="0">
                <a:latin typeface="Titillium Web" panose="00000500000000000000" pitchFamily="2" charset="0"/>
              </a:endParaRPr>
            </a:p>
          </p:txBody>
        </p:sp>
        <p:sp>
          <p:nvSpPr>
            <p:cNvPr id="24" name="Text 10">
              <a:extLst>
                <a:ext uri="{FF2B5EF4-FFF2-40B4-BE49-F238E27FC236}">
                  <a16:creationId xmlns:a16="http://schemas.microsoft.com/office/drawing/2014/main" id="{D0F89601-826D-5FA9-06ED-7460FA3DEA82}"/>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25" name="Text 11">
              <a:extLst>
                <a:ext uri="{FF2B5EF4-FFF2-40B4-BE49-F238E27FC236}">
                  <a16:creationId xmlns:a16="http://schemas.microsoft.com/office/drawing/2014/main" id="{39849644-063F-E885-8707-4BC97B7C1195}"/>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Staff Training </a:t>
              </a:r>
            </a:p>
          </p:txBody>
        </p:sp>
        <p:sp>
          <p:nvSpPr>
            <p:cNvPr id="26" name="Text 12">
              <a:extLst>
                <a:ext uri="{FF2B5EF4-FFF2-40B4-BE49-F238E27FC236}">
                  <a16:creationId xmlns:a16="http://schemas.microsoft.com/office/drawing/2014/main" id="{B7FA1621-9439-825B-295F-E5C235FD91C7}"/>
                </a:ext>
              </a:extLst>
            </p:cNvPr>
            <p:cNvSpPr/>
            <p:nvPr/>
          </p:nvSpPr>
          <p:spPr>
            <a:xfrm>
              <a:off x="2507686" y="5872871"/>
              <a:ext cx="2329214" cy="7758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Establishes performance management to enhance staff productivity and service quality.</a:t>
              </a:r>
              <a:endParaRPr lang="en-US" sz="1100" dirty="0">
                <a:latin typeface="Titillium Web" panose="00000500000000000000" pitchFamily="2" charset="0"/>
              </a:endParaRPr>
            </a:p>
          </p:txBody>
        </p:sp>
        <p:sp>
          <p:nvSpPr>
            <p:cNvPr id="28" name="Text 14">
              <a:extLst>
                <a:ext uri="{FF2B5EF4-FFF2-40B4-BE49-F238E27FC236}">
                  <a16:creationId xmlns:a16="http://schemas.microsoft.com/office/drawing/2014/main" id="{4EE87F4C-9CF4-6569-462E-7942EB78D88A}"/>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Quality Assurance Mechanisms</a:t>
              </a:r>
            </a:p>
          </p:txBody>
        </p:sp>
        <p:sp>
          <p:nvSpPr>
            <p:cNvPr id="29" name="Text 15">
              <a:extLst>
                <a:ext uri="{FF2B5EF4-FFF2-40B4-BE49-F238E27FC236}">
                  <a16:creationId xmlns:a16="http://schemas.microsoft.com/office/drawing/2014/main" id="{611282F7-1212-B1F4-3106-19D06450968C}"/>
                </a:ext>
              </a:extLst>
            </p:cNvPr>
            <p:cNvSpPr/>
            <p:nvPr/>
          </p:nvSpPr>
          <p:spPr>
            <a:xfrm>
              <a:off x="2507686" y="7189590"/>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Develops scalability plans to support expansion, ensuring readiness for larger contracts.</a:t>
              </a:r>
              <a:endParaRPr lang="en-US" sz="1100" dirty="0">
                <a:latin typeface="Titillium Web" panose="00000500000000000000" pitchFamily="2" charset="0"/>
              </a:endParaRPr>
            </a:p>
          </p:txBody>
        </p:sp>
      </p:grpSp>
      <p:sp>
        <p:nvSpPr>
          <p:cNvPr id="39" name="Text 1">
            <a:extLst>
              <a:ext uri="{FF2B5EF4-FFF2-40B4-BE49-F238E27FC236}">
                <a16:creationId xmlns:a16="http://schemas.microsoft.com/office/drawing/2014/main" id="{58F10D81-7481-E6EC-68E1-E213DE50203F}"/>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40" name="Rectangle 39">
            <a:extLst>
              <a:ext uri="{FF2B5EF4-FFF2-40B4-BE49-F238E27FC236}">
                <a16:creationId xmlns:a16="http://schemas.microsoft.com/office/drawing/2014/main" id="{974D2678-AD2D-4AAA-86B9-659719BE665A}"/>
              </a:ext>
            </a:extLst>
          </p:cNvPr>
          <p:cNvSpPr/>
          <p:nvPr/>
        </p:nvSpPr>
        <p:spPr>
          <a:xfrm>
            <a:off x="5591781" y="3358037"/>
            <a:ext cx="1382886" cy="6447258"/>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1" name="TextBox 40">
            <a:extLst>
              <a:ext uri="{FF2B5EF4-FFF2-40B4-BE49-F238E27FC236}">
                <a16:creationId xmlns:a16="http://schemas.microsoft.com/office/drawing/2014/main" id="{6A555180-58AB-CABA-10D5-5081C6D2B336}"/>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Domain Budget = R300K</a:t>
            </a:r>
            <a:endParaRPr lang="en-ZA" sz="2800" b="1" dirty="0">
              <a:solidFill>
                <a:schemeClr val="bg1"/>
              </a:solidFill>
              <a:latin typeface="Titillium Web" panose="00000500000000000000" pitchFamily="2" charset="0"/>
            </a:endParaRPr>
          </a:p>
        </p:txBody>
      </p:sp>
      <p:sp>
        <p:nvSpPr>
          <p:cNvPr id="42" name="Rectangle 41">
            <a:extLst>
              <a:ext uri="{FF2B5EF4-FFF2-40B4-BE49-F238E27FC236}">
                <a16:creationId xmlns:a16="http://schemas.microsoft.com/office/drawing/2014/main" id="{760B2766-C19F-7421-D4FB-CDC9558B15D0}"/>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2" name="Rectangle 11">
            <a:extLst>
              <a:ext uri="{FF2B5EF4-FFF2-40B4-BE49-F238E27FC236}">
                <a16:creationId xmlns:a16="http://schemas.microsoft.com/office/drawing/2014/main" id="{D4ACB2E8-5B2A-0E0E-F88D-412E2D4FB234}"/>
              </a:ext>
            </a:extLst>
          </p:cNvPr>
          <p:cNvSpPr/>
          <p:nvPr/>
        </p:nvSpPr>
        <p:spPr>
          <a:xfrm>
            <a:off x="252603" y="3398071"/>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27" name="Rectangle 26">
            <a:extLst>
              <a:ext uri="{FF2B5EF4-FFF2-40B4-BE49-F238E27FC236}">
                <a16:creationId xmlns:a16="http://schemas.microsoft.com/office/drawing/2014/main" id="{A61C6E0A-A087-F339-9413-4048D4870067}"/>
              </a:ext>
            </a:extLst>
          </p:cNvPr>
          <p:cNvSpPr/>
          <p:nvPr/>
        </p:nvSpPr>
        <p:spPr>
          <a:xfrm>
            <a:off x="252603" y="4698542"/>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32" name="Rectangle 31">
            <a:extLst>
              <a:ext uri="{FF2B5EF4-FFF2-40B4-BE49-F238E27FC236}">
                <a16:creationId xmlns:a16="http://schemas.microsoft.com/office/drawing/2014/main" id="{68879F08-E12D-A144-733C-58DD54CCA1A4}"/>
              </a:ext>
            </a:extLst>
          </p:cNvPr>
          <p:cNvSpPr/>
          <p:nvPr/>
        </p:nvSpPr>
        <p:spPr>
          <a:xfrm>
            <a:off x="252603" y="5999014"/>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45" name="Rectangle 44">
            <a:extLst>
              <a:ext uri="{FF2B5EF4-FFF2-40B4-BE49-F238E27FC236}">
                <a16:creationId xmlns:a16="http://schemas.microsoft.com/office/drawing/2014/main" id="{8E805898-D34F-2401-E672-ABEDA59CE0FB}"/>
              </a:ext>
            </a:extLst>
          </p:cNvPr>
          <p:cNvSpPr/>
          <p:nvPr/>
        </p:nvSpPr>
        <p:spPr>
          <a:xfrm>
            <a:off x="257156" y="7313316"/>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48" name="Rectangle 47">
            <a:extLst>
              <a:ext uri="{FF2B5EF4-FFF2-40B4-BE49-F238E27FC236}">
                <a16:creationId xmlns:a16="http://schemas.microsoft.com/office/drawing/2014/main" id="{6D182BD1-90DB-81E0-FD23-A5311A791BC5}"/>
              </a:ext>
            </a:extLst>
          </p:cNvPr>
          <p:cNvSpPr/>
          <p:nvPr/>
        </p:nvSpPr>
        <p:spPr>
          <a:xfrm>
            <a:off x="252603" y="8608000"/>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grpSp>
        <p:nvGrpSpPr>
          <p:cNvPr id="43" name="Group 42">
            <a:extLst>
              <a:ext uri="{FF2B5EF4-FFF2-40B4-BE49-F238E27FC236}">
                <a16:creationId xmlns:a16="http://schemas.microsoft.com/office/drawing/2014/main" id="{9E72A193-3573-D326-83AF-3A0C5603F252}"/>
              </a:ext>
            </a:extLst>
          </p:cNvPr>
          <p:cNvGrpSpPr/>
          <p:nvPr/>
        </p:nvGrpSpPr>
        <p:grpSpPr>
          <a:xfrm>
            <a:off x="5657974" y="1412484"/>
            <a:ext cx="1382886" cy="1387866"/>
            <a:chOff x="5591781" y="1412484"/>
            <a:chExt cx="1382886" cy="1387866"/>
          </a:xfrm>
        </p:grpSpPr>
        <p:sp>
          <p:nvSpPr>
            <p:cNvPr id="44" name="Rectangle 43">
              <a:extLst>
                <a:ext uri="{FF2B5EF4-FFF2-40B4-BE49-F238E27FC236}">
                  <a16:creationId xmlns:a16="http://schemas.microsoft.com/office/drawing/2014/main" id="{0A27A150-9BB7-3F1A-A211-535B8B735BCF}"/>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50" name="Picture 49">
              <a:extLst>
                <a:ext uri="{FF2B5EF4-FFF2-40B4-BE49-F238E27FC236}">
                  <a16:creationId xmlns:a16="http://schemas.microsoft.com/office/drawing/2014/main" id="{2A14490B-7FE4-F112-1D0E-84539316D8A8}"/>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51" name="Rectangle 50">
              <a:extLst>
                <a:ext uri="{FF2B5EF4-FFF2-40B4-BE49-F238E27FC236}">
                  <a16:creationId xmlns:a16="http://schemas.microsoft.com/office/drawing/2014/main" id="{BB53A6E9-54B1-1075-A616-F061B4D98BCA}"/>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52" name="TextBox 51">
            <a:extLst>
              <a:ext uri="{FF2B5EF4-FFF2-40B4-BE49-F238E27FC236}">
                <a16:creationId xmlns:a16="http://schemas.microsoft.com/office/drawing/2014/main" id="{E119A240-A5CA-D01E-9A67-8267B90DDC58}"/>
              </a:ext>
            </a:extLst>
          </p:cNvPr>
          <p:cNvSpPr txBox="1"/>
          <p:nvPr/>
        </p:nvSpPr>
        <p:spPr>
          <a:xfrm>
            <a:off x="259114" y="3776051"/>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R70K</a:t>
            </a:r>
          </a:p>
        </p:txBody>
      </p:sp>
      <p:sp>
        <p:nvSpPr>
          <p:cNvPr id="53" name="TextBox 52">
            <a:extLst>
              <a:ext uri="{FF2B5EF4-FFF2-40B4-BE49-F238E27FC236}">
                <a16:creationId xmlns:a16="http://schemas.microsoft.com/office/drawing/2014/main" id="{F6C0D83A-3B98-3593-70BD-53F1E0945CC3}"/>
              </a:ext>
            </a:extLst>
          </p:cNvPr>
          <p:cNvSpPr txBox="1"/>
          <p:nvPr/>
        </p:nvSpPr>
        <p:spPr>
          <a:xfrm>
            <a:off x="264118" y="5103560"/>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R80K</a:t>
            </a:r>
          </a:p>
        </p:txBody>
      </p:sp>
      <p:sp>
        <p:nvSpPr>
          <p:cNvPr id="54" name="TextBox 53">
            <a:extLst>
              <a:ext uri="{FF2B5EF4-FFF2-40B4-BE49-F238E27FC236}">
                <a16:creationId xmlns:a16="http://schemas.microsoft.com/office/drawing/2014/main" id="{6AA0CF6D-8841-6750-8067-A8A872140198}"/>
              </a:ext>
            </a:extLst>
          </p:cNvPr>
          <p:cNvSpPr txBox="1"/>
          <p:nvPr/>
        </p:nvSpPr>
        <p:spPr>
          <a:xfrm>
            <a:off x="258013" y="639371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R60K</a:t>
            </a:r>
          </a:p>
        </p:txBody>
      </p:sp>
      <p:sp>
        <p:nvSpPr>
          <p:cNvPr id="55" name="TextBox 54">
            <a:extLst>
              <a:ext uri="{FF2B5EF4-FFF2-40B4-BE49-F238E27FC236}">
                <a16:creationId xmlns:a16="http://schemas.microsoft.com/office/drawing/2014/main" id="{A9F54AA7-4F6A-1887-24C6-A114458F3E5E}"/>
              </a:ext>
            </a:extLst>
          </p:cNvPr>
          <p:cNvSpPr txBox="1"/>
          <p:nvPr/>
        </p:nvSpPr>
        <p:spPr>
          <a:xfrm>
            <a:off x="259114" y="7700318"/>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R50K</a:t>
            </a:r>
          </a:p>
        </p:txBody>
      </p:sp>
      <p:sp>
        <p:nvSpPr>
          <p:cNvPr id="56" name="TextBox 55">
            <a:extLst>
              <a:ext uri="{FF2B5EF4-FFF2-40B4-BE49-F238E27FC236}">
                <a16:creationId xmlns:a16="http://schemas.microsoft.com/office/drawing/2014/main" id="{166D22BE-8156-8A5D-0D18-AFB249FF1EB0}"/>
              </a:ext>
            </a:extLst>
          </p:cNvPr>
          <p:cNvSpPr txBox="1"/>
          <p:nvPr/>
        </p:nvSpPr>
        <p:spPr>
          <a:xfrm>
            <a:off x="258461" y="899500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R40K</a:t>
            </a:r>
          </a:p>
        </p:txBody>
      </p:sp>
    </p:spTree>
    <p:extLst>
      <p:ext uri="{BB962C8B-B14F-4D97-AF65-F5344CB8AC3E}">
        <p14:creationId xmlns:p14="http://schemas.microsoft.com/office/powerpoint/2010/main" val="35588803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37F5E0-3A62-2722-7354-4B39A29A3889}"/>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3731A1E6-FAF9-670B-0C40-52C7EAB0C4DC}"/>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A0BCF6D-1652-94E6-F28D-29044E6A119C}"/>
              </a:ext>
            </a:extLst>
          </p:cNvPr>
          <p:cNvSpPr/>
          <p:nvPr/>
        </p:nvSpPr>
        <p:spPr>
          <a:xfrm>
            <a:off x="796962" y="2474865"/>
            <a:ext cx="4861011" cy="6269085"/>
          </a:xfrm>
          <a:prstGeom prst="rect">
            <a:avLst/>
          </a:prstGeom>
          <a:noFill/>
          <a:ln/>
        </p:spPr>
        <p:txBody>
          <a:bodyPr wrap="square" lIns="0" tIns="0" rIns="0" bIns="0" rtlCol="0" anchor="ctr"/>
          <a:lstStyle/>
          <a:p>
            <a:pPr>
              <a:lnSpc>
                <a:spcPts val="1600"/>
              </a:lnSpc>
              <a:spcBef>
                <a:spcPts val="600"/>
              </a:spcBef>
            </a:pPr>
            <a:endParaRPr lang="en-US" sz="1200" dirty="0">
              <a:solidFill>
                <a:srgbClr val="1D1D1D"/>
              </a:solidFill>
              <a:latin typeface="Titillium Web" panose="00000500000000000000" pitchFamily="2" charset="0"/>
              <a:ea typeface="Titillium Web" pitchFamily="34" charset="-122"/>
              <a:cs typeface="Titillium Web" pitchFamily="34" charset="-120"/>
            </a:endParaRP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Investing in operational capacity will yield significant returns by improving efficiency, ensuring consistent service delivery, and strengthening client trust. The development of Standard Operating Procedures (SOPs) will provide immediate value by reducing errors and standardizing workflows across roofing, plumbing, electrical, tiling, and maintenance services. This will lead to improved project turnaround times, fewer client complaints, and enhanced overall productivity. The returns will be visible in higher client satisfaction and stronger repeat business.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integration of HR systems and performance management frameworks will also deliver strong returns. By formalizing contracts, payroll, and KPIs, the company will reduce risks of labor disputes, improve accountability, and align staff output with organizational objectives. These measures will ensure that resources are used efficiently and that performance is actively monitored and rewarded, boosting employee morale and retention.</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Similarly, the adoption of task allocation and oversight tools will return value by enabling better project tracking and reducing the risks of delays or resource wastage. This will not only improve operational efficiency but also enhance the company’s reputation for reliability. Staff training and capacity-building initiatives will further strengthen returns by ensuring that employees understand and apply SOPs, health and safety requirements, and quality standards. This will lead to fewer accidents, better compliance, and higher-quality service delivery.</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Finally, quality assurance mechanisms will provide returns in the form of reduced rework and improved compliance with client specifications. Regular inspections and handover protocols will ensure that projects meet expected standards, boosting client confidence and positioning the company as a trusted service provider. Collectively, these interventions will create long-term value by enabling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to operate as a professional, scalable enterprise capable of winning larger contracts and sustaining growth.</a:t>
            </a:r>
          </a:p>
        </p:txBody>
      </p:sp>
      <p:sp>
        <p:nvSpPr>
          <p:cNvPr id="9" name="Text 1">
            <a:extLst>
              <a:ext uri="{FF2B5EF4-FFF2-40B4-BE49-F238E27FC236}">
                <a16:creationId xmlns:a16="http://schemas.microsoft.com/office/drawing/2014/main" id="{EC777FC1-7EF6-EED0-C989-237FD5EBE2F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0E3D299F-C836-C387-F5CB-55A467198E51}"/>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4.6 Return on Investment</a:t>
            </a:r>
          </a:p>
        </p:txBody>
      </p:sp>
      <p:sp>
        <p:nvSpPr>
          <p:cNvPr id="12" name="Text 4">
            <a:extLst>
              <a:ext uri="{FF2B5EF4-FFF2-40B4-BE49-F238E27FC236}">
                <a16:creationId xmlns:a16="http://schemas.microsoft.com/office/drawing/2014/main" id="{59C63328-E035-49DF-1ADF-4C68ACABC029}"/>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1720C9F3-6DD2-31AF-44C1-E0ECFDE9BEA1}"/>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7CB49CAB-B80A-74F3-8062-178EEAEB9A76}"/>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C1F6892F-828C-B2D5-8B4E-C52915AF49EF}"/>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3B959555-85D1-5337-7C98-518D875411D9}"/>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6" name="Text 3">
            <a:extLst>
              <a:ext uri="{FF2B5EF4-FFF2-40B4-BE49-F238E27FC236}">
                <a16:creationId xmlns:a16="http://schemas.microsoft.com/office/drawing/2014/main" id="{1D6539FD-5816-BAD9-BD6C-9FDF9F5E1E5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41</a:t>
            </a:r>
            <a:endParaRPr lang="en-US" sz="1200" dirty="0">
              <a:latin typeface="Titillium Web" panose="00000500000000000000" pitchFamily="2" charset="0"/>
            </a:endParaRPr>
          </a:p>
        </p:txBody>
      </p:sp>
      <p:sp>
        <p:nvSpPr>
          <p:cNvPr id="16" name="Flowchart: Connector 15">
            <a:extLst>
              <a:ext uri="{FF2B5EF4-FFF2-40B4-BE49-F238E27FC236}">
                <a16:creationId xmlns:a16="http://schemas.microsoft.com/office/drawing/2014/main" id="{B8B49DF3-E573-982A-9439-A2D2924F6F6F}"/>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7" name="Group 16">
            <a:extLst>
              <a:ext uri="{FF2B5EF4-FFF2-40B4-BE49-F238E27FC236}">
                <a16:creationId xmlns:a16="http://schemas.microsoft.com/office/drawing/2014/main" id="{B330078A-46EE-BC9C-7A54-C244221F1E49}"/>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104CD817-2D00-A64B-1A34-5D9EDA0FF025}"/>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A1EF5429-446E-7AB3-7785-C469F13D0503}"/>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C1700CE3-2443-D2F0-38BF-B2475FC0D150}"/>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Tree>
    <p:extLst>
      <p:ext uri="{BB962C8B-B14F-4D97-AF65-F5344CB8AC3E}">
        <p14:creationId xmlns:p14="http://schemas.microsoft.com/office/powerpoint/2010/main" val="31710951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BA10A8-A3E8-F94B-F9FB-B56735BF74CE}"/>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1F6A6DFD-38F5-8066-44E5-E1743C483F52}"/>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1D986DA-555E-D3CF-A327-97B09695B8C9}"/>
              </a:ext>
            </a:extLst>
          </p:cNvPr>
          <p:cNvSpPr/>
          <p:nvPr/>
        </p:nvSpPr>
        <p:spPr>
          <a:xfrm>
            <a:off x="892956" y="2474866"/>
            <a:ext cx="4765018" cy="6473104"/>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operational interventions will be rolled out over a 12-month period in phased stages. The sequencing ensures that foundational systems are established early, with capacity building and quality enforcement layered in progressively to strengthen efficiency and client satisfaction.</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Q1 – Foundations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Develop Standard Operating Procedures (SOPs) for all core services.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Begin design and setup of HR systems, including contracts and payroll.</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Q2 – Systems Rollout</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Finalize HR systems and introduce performance management framework with KPIs.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Deploy task allocation and oversight tools to monitor projects systematically.</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Q3 – Training &amp; Embedding</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Conduct staff training sessions on SOPs, safety standards, and performance expectations.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Begin applying oversight tools across all active projects.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Q4 – Quality &amp; Review</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Implement quality assurance mechanisms, including inspections and handover protocols.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Review operational performance, refine SOPs, and prepare for Year 2 improvements.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following this phased approach,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will establish professional operational systems, embed staff compliance, and ensure that quality and accountability are institutionalized within the first year.</a:t>
            </a:r>
          </a:p>
        </p:txBody>
      </p:sp>
      <p:sp>
        <p:nvSpPr>
          <p:cNvPr id="9" name="Text 1">
            <a:extLst>
              <a:ext uri="{FF2B5EF4-FFF2-40B4-BE49-F238E27FC236}">
                <a16:creationId xmlns:a16="http://schemas.microsoft.com/office/drawing/2014/main" id="{BC7AE451-0267-972E-6C7A-35000D588DE7}"/>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0CD8A6F4-59B6-22F5-7AC8-D5E5C99B122E}"/>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4.7 Implementation Timeline</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B3215383-A401-C433-48D4-6B5114970761}"/>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42</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48276454-B7F0-D805-9167-C6F4B775C7C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F5252AB2-7619-3B58-30BE-67AD67ACA437}"/>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DEB3D985-7437-EC15-FFC6-31CF1DEFD83B}"/>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E76C5E01-EDCB-0F9D-8005-ED57EB6E608E}"/>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4AB80D9A-4837-D0D3-DD48-226D85506574}"/>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9B349EC0-77C7-2A76-381F-42B16FE9E01E}"/>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343EF911-66A0-7BEE-1992-3C173DF32298}"/>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2A4DD64D-E49A-8E38-F85E-9074CA95B041}"/>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8B57B00D-7805-F5EF-D17B-96DAD58EDA0A}"/>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0" name="Rectangle 19">
              <a:extLst>
                <a:ext uri="{FF2B5EF4-FFF2-40B4-BE49-F238E27FC236}">
                  <a16:creationId xmlns:a16="http://schemas.microsoft.com/office/drawing/2014/main" id="{CB02DB87-6321-E6AB-7330-029944E3E475}"/>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Tree>
    <p:extLst>
      <p:ext uri="{BB962C8B-B14F-4D97-AF65-F5344CB8AC3E}">
        <p14:creationId xmlns:p14="http://schemas.microsoft.com/office/powerpoint/2010/main" val="41602168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301B8D-DBF8-6C92-477C-967F9FC6B50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57BA6319-876F-37D8-95E3-34DEB78CBA8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584981F2-0E26-F3CF-23D6-6DED5A89F654}"/>
              </a:ext>
            </a:extLst>
          </p:cNvPr>
          <p:cNvSpPr/>
          <p:nvPr/>
        </p:nvSpPr>
        <p:spPr>
          <a:xfrm>
            <a:off x="892956" y="2501798"/>
            <a:ext cx="4698825" cy="568831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Monitoring operational interventions is essential to ensure that the systems introduced are not only implemented but also embedded into daily workflows. The following indicators provide measurable benchmarks to track progress and effectiveness across the implementation period.</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SOP Compliance Rate: </a:t>
            </a:r>
            <a:r>
              <a:rPr lang="en-US" sz="1200" dirty="0">
                <a:solidFill>
                  <a:srgbClr val="1D1D1D"/>
                </a:solidFill>
                <a:latin typeface="Titillium Web" panose="00000500000000000000" pitchFamily="2" charset="0"/>
                <a:ea typeface="Titillium Web" pitchFamily="34" charset="-122"/>
                <a:cs typeface="Titillium Web" pitchFamily="34" charset="-120"/>
              </a:rPr>
              <a:t>Percentage of projects delivered in line with documented Standard Operating Procedures.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HR System Adoption: </a:t>
            </a:r>
            <a:r>
              <a:rPr lang="en-US" sz="1200" dirty="0">
                <a:solidFill>
                  <a:srgbClr val="1D1D1D"/>
                </a:solidFill>
                <a:latin typeface="Titillium Web" panose="00000500000000000000" pitchFamily="2" charset="0"/>
                <a:ea typeface="Titillium Web" pitchFamily="34" charset="-122"/>
                <a:cs typeface="Titillium Web" pitchFamily="34" charset="-120"/>
              </a:rPr>
              <a:t>Proportion of staff with formal contracts, job descriptions, and inclusion in payroll records.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Performance Review Completion: </a:t>
            </a:r>
            <a:r>
              <a:rPr lang="en-US" sz="1200" dirty="0">
                <a:solidFill>
                  <a:srgbClr val="1D1D1D"/>
                </a:solidFill>
                <a:latin typeface="Titillium Web" panose="00000500000000000000" pitchFamily="2" charset="0"/>
                <a:ea typeface="Titillium Web" pitchFamily="34" charset="-122"/>
                <a:cs typeface="Titillium Web" pitchFamily="34" charset="-120"/>
              </a:rPr>
              <a:t>Frequency of KPI-based staff evaluations conducted each quarter.</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Task Tracking Accuracy: </a:t>
            </a:r>
            <a:r>
              <a:rPr lang="en-US" sz="1200" dirty="0">
                <a:solidFill>
                  <a:srgbClr val="1D1D1D"/>
                </a:solidFill>
                <a:latin typeface="Titillium Web" panose="00000500000000000000" pitchFamily="2" charset="0"/>
                <a:ea typeface="Titillium Web" pitchFamily="34" charset="-122"/>
                <a:cs typeface="Titillium Web" pitchFamily="34" charset="-120"/>
              </a:rPr>
              <a:t>Percentage of active projects monitored through digital or manual oversight tools.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Training Coverage: </a:t>
            </a:r>
            <a:r>
              <a:rPr lang="en-US" sz="1200" dirty="0">
                <a:solidFill>
                  <a:srgbClr val="1D1D1D"/>
                </a:solidFill>
                <a:latin typeface="Titillium Web" panose="00000500000000000000" pitchFamily="2" charset="0"/>
                <a:ea typeface="Titillium Web" pitchFamily="34" charset="-122"/>
                <a:cs typeface="Titillium Web" pitchFamily="34" charset="-120"/>
              </a:rPr>
              <a:t>Percentage of staff trained on SOPs, safety protocols, and performance expectations.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Quality Assurance Audits: </a:t>
            </a:r>
            <a:r>
              <a:rPr lang="en-US" sz="1200" dirty="0">
                <a:solidFill>
                  <a:srgbClr val="1D1D1D"/>
                </a:solidFill>
                <a:latin typeface="Titillium Web" panose="00000500000000000000" pitchFamily="2" charset="0"/>
                <a:ea typeface="Titillium Web" pitchFamily="34" charset="-122"/>
                <a:cs typeface="Titillium Web" pitchFamily="34" charset="-120"/>
              </a:rPr>
              <a:t>Number of inspections and handover checks completed per project.</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Operational Efficiency Gains: </a:t>
            </a:r>
            <a:r>
              <a:rPr lang="en-US" sz="1200" dirty="0">
                <a:solidFill>
                  <a:srgbClr val="1D1D1D"/>
                </a:solidFill>
                <a:latin typeface="Titillium Web" panose="00000500000000000000" pitchFamily="2" charset="0"/>
                <a:ea typeface="Titillium Web" pitchFamily="34" charset="-122"/>
                <a:cs typeface="Titillium Web" pitchFamily="34" charset="-120"/>
              </a:rPr>
              <a:t>Reduction in project delays or rework compared to baseline performance.</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These indicators will provide management with clear evidence of institutional improvement, while also serving as proof points of operational maturity for funders and contracting authorities.</a:t>
            </a:r>
          </a:p>
        </p:txBody>
      </p:sp>
      <p:sp>
        <p:nvSpPr>
          <p:cNvPr id="9" name="Text 1">
            <a:extLst>
              <a:ext uri="{FF2B5EF4-FFF2-40B4-BE49-F238E27FC236}">
                <a16:creationId xmlns:a16="http://schemas.microsoft.com/office/drawing/2014/main" id="{CD9CCA0A-0572-65DC-0D86-04F071F95AE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E4F3BF80-7985-AC9D-F89E-79D288F91FD1}"/>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4.8 Monitoring Indicators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37423A70-018C-8244-2D6F-759C7CE0A025}"/>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43</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4572395B-EEBD-B95E-B729-E9BE479B52D5}"/>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7B77764B-62A0-9EE0-1114-313EE9919A3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96522BAE-D96C-FA4F-E722-BB19BD00DFDF}"/>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BC2A2D1C-A5AE-C5AB-711F-016DD7B255FD}"/>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C2C9CB0C-E660-B6DB-89D5-BFE22B3BE0CE}"/>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19855B88-F165-2CE2-1481-1ACF0636C618}"/>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4002EE62-9481-1F5F-9240-39A9CAAB5CB5}"/>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9986FEE0-0C5C-32B3-FB8C-25AAA2B6EA3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92AC0A7E-A71E-353D-1911-E035B69D3AB4}"/>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0" name="Rectangle 19">
              <a:extLst>
                <a:ext uri="{FF2B5EF4-FFF2-40B4-BE49-F238E27FC236}">
                  <a16:creationId xmlns:a16="http://schemas.microsoft.com/office/drawing/2014/main" id="{B1B98EA2-B8B7-3DFB-AEF8-687E8B36AA24}"/>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Tree>
    <p:extLst>
      <p:ext uri="{BB962C8B-B14F-4D97-AF65-F5344CB8AC3E}">
        <p14:creationId xmlns:p14="http://schemas.microsoft.com/office/powerpoint/2010/main" val="297986095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493395-B1F1-64A0-9F4B-ABDFD4C73772}"/>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A4C5DC8F-F1C0-80F3-CD78-EC7B3894C377}"/>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1ED492A4-600C-1834-0AB6-B622199A32D4}"/>
              </a:ext>
            </a:extLst>
          </p:cNvPr>
          <p:cNvSpPr/>
          <p:nvPr/>
        </p:nvSpPr>
        <p:spPr>
          <a:xfrm>
            <a:off x="892956" y="2474865"/>
            <a:ext cx="4765018" cy="621193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implementation of operational systems introduces potential risks that could hinder adoption, compliance, or effectiveness. Anticipating these risks and applying mitigation strategies will ensure smooth execution and sustainability of interventions.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Low Staff Compliance with SOPs</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Provide continuous training, supervision, and link compliance to performance reviews.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Resistance to HR Systems</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Involve staff in system design, communicate benefits, and enforce gradual implementation.</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Inconsistent Use of Oversight Tools</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Assign accountability to supervisors and integrate tool usage into reporting requirements.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Training Gaps</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Conduct refresher sessions, provide user manuals, and designate internal mentors.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a:t>
            </a:r>
            <a:r>
              <a:rPr lang="en-US" sz="1200" dirty="0">
                <a:solidFill>
                  <a:srgbClr val="1D1D1D"/>
                </a:solidFill>
                <a:latin typeface="Titillium Web" panose="00000500000000000000" pitchFamily="2" charset="0"/>
                <a:ea typeface="Titillium Web" pitchFamily="34" charset="-122"/>
                <a:cs typeface="Titillium Web" pitchFamily="34" charset="-120"/>
              </a:rPr>
              <a:t>: Quality Assurance Neglect</a:t>
            </a:r>
          </a:p>
          <a:p>
            <a:pPr>
              <a:lnSpc>
                <a:spcPts val="1600"/>
              </a:lnSpc>
              <a:spcBef>
                <a:spcPts val="6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Integrate QA protocols into project close-out requirements and link them to client sign-off.</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addressing these risks proactively,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ensure that operational systems are embedded into its culture, thereby strengthening reliability, accountability, and client satisfaction.</a:t>
            </a:r>
          </a:p>
        </p:txBody>
      </p:sp>
      <p:sp>
        <p:nvSpPr>
          <p:cNvPr id="9" name="Text 1">
            <a:extLst>
              <a:ext uri="{FF2B5EF4-FFF2-40B4-BE49-F238E27FC236}">
                <a16:creationId xmlns:a16="http://schemas.microsoft.com/office/drawing/2014/main" id="{40B12B4F-CBDD-2458-7985-E3A7AA2A33A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A9CAABD-B873-D237-895A-4F2A508A3B04}"/>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4.9 Risks Measures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84279868-E507-158C-74AD-6A50D71E0871}"/>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44</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C43E4711-844E-6B69-B15E-CA1ADD495BD5}"/>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5176FB51-B66F-0A81-22A3-48ACFCA04B23}"/>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D0910BB0-0AE1-371F-F277-95FB5362D630}"/>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044D16B3-B7CE-4B0D-8054-245E8AC505F3}"/>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EA36CEB2-CE4B-33AE-E7C5-96DA95445FEB}"/>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5B32D73A-FDF6-5E6D-3521-CE22843CE589}"/>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B0CE4EB9-F492-E502-4741-A61094FD10DD}"/>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979ECFAA-4843-E624-9EFD-5A2AE4C2BBB2}"/>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A30DAEFC-BE27-9A37-9E4D-0825CD28BC3F}"/>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0" name="Rectangle 19">
              <a:extLst>
                <a:ext uri="{FF2B5EF4-FFF2-40B4-BE49-F238E27FC236}">
                  <a16:creationId xmlns:a16="http://schemas.microsoft.com/office/drawing/2014/main" id="{3E6AD6AD-6515-EE16-A2BF-0723225435E4}"/>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Tree>
    <p:extLst>
      <p:ext uri="{BB962C8B-B14F-4D97-AF65-F5344CB8AC3E}">
        <p14:creationId xmlns:p14="http://schemas.microsoft.com/office/powerpoint/2010/main" val="14444776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FDB87-631C-31EE-473D-1767935DAC83}"/>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E072811B-8D27-2CFE-2DE1-563689B30181}"/>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6364E744-804C-5D5C-B832-A32B43B3077D}"/>
              </a:ext>
            </a:extLst>
          </p:cNvPr>
          <p:cNvSpPr/>
          <p:nvPr/>
        </p:nvSpPr>
        <p:spPr>
          <a:xfrm>
            <a:off x="892956" y="2474866"/>
            <a:ext cx="4765018" cy="645824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sustainability of operational interventions at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will depend on embedding new systems into the company’s culture and daily practices. The development of Standard Operating Procedures (SOPs) will not be a one-off exercise but a living framework that is periodically reviewed and updated to reflect industry standards, client feedback, and lessons learned from projects. By making SOP compliance a requirement for all staff, the company ensures that consistency and quality remain central to its operations.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Equally important will be the maintenance of HR systems and performance management frameworks. Once contracts, payroll systems, and job descriptions are established, they will be continuously applied to all new staff, ensuring fairness, accountability, and alignment with organizational objectives. Linking performance reviews directly to career development and incentives will help entrench the system as a positive and motivating aspect of the workplace.</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sustainability of training initiatives will rely on building a culture of continuous learning. Staff will be exposed to refresher courses, safety updates, and capacity-building opportunities to ensure that operational excellence is maintained. This not only secures compliance with SOPs and safety standards but also builds loyalty and retention among employees who feel invested in.</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Finally, the institutionalization of quality assurance mechanisms will guarantee that inspections, checklists, and project handovers become routine practices. Over time, this will reduce costly rework, enhance client satisfaction, and reinforce the company’s reputation for reliability. Together, these measures will ensure that the operational improvements introduced through this Growth Plan are not temporary fixes but enduring systems that support growth, competitiveness, and funder readiness well into the future.</a:t>
            </a:r>
          </a:p>
        </p:txBody>
      </p:sp>
      <p:sp>
        <p:nvSpPr>
          <p:cNvPr id="9" name="Text 1">
            <a:extLst>
              <a:ext uri="{FF2B5EF4-FFF2-40B4-BE49-F238E27FC236}">
                <a16:creationId xmlns:a16="http://schemas.microsoft.com/office/drawing/2014/main" id="{A734ACD7-AE26-F7E6-8B95-66CDB4B665D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67ABA86-ABD7-F01C-5A55-67BF32577418}"/>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4.10 Sustainability </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E35159EC-7FF8-C83E-57EE-6FA327BB9DED}"/>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45</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E8097DF0-D7CC-0DEA-DE0C-4A61C8C21462}"/>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8174E17E-9E4F-8045-35D3-4E20FB0E160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78E0F1D6-72E1-810E-10EF-530AED945C17}"/>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0E976A3D-FCB5-C8B5-A362-8712C3F986BA}"/>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35B2A751-B018-7238-861D-4E14D121AA25}"/>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7C5B530C-9691-38BA-CA18-F226632F16C1}"/>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D68A41E8-51D5-5A43-0A91-23F755B8EA08}"/>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AF1DFF6D-2D49-B461-6709-EDC279ACCA57}"/>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6B41E783-67BA-6EEA-390E-06C89AFC4403}"/>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0" name="Rectangle 19">
              <a:extLst>
                <a:ext uri="{FF2B5EF4-FFF2-40B4-BE49-F238E27FC236}">
                  <a16:creationId xmlns:a16="http://schemas.microsoft.com/office/drawing/2014/main" id="{0E175D42-2B74-D3D6-EC6A-D09713C7E849}"/>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Tree>
    <p:extLst>
      <p:ext uri="{BB962C8B-B14F-4D97-AF65-F5344CB8AC3E}">
        <p14:creationId xmlns:p14="http://schemas.microsoft.com/office/powerpoint/2010/main" val="29978233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DE1060-8303-81BF-5C56-E33FE805BDB5}"/>
            </a:ext>
          </a:extLst>
        </p:cNvPr>
        <p:cNvGrpSpPr/>
        <p:nvPr/>
      </p:nvGrpSpPr>
      <p:grpSpPr>
        <a:xfrm>
          <a:off x="0" y="0"/>
          <a:ext cx="0" cy="0"/>
          <a:chOff x="0" y="0"/>
          <a:chExt cx="0" cy="0"/>
        </a:xfrm>
      </p:grpSpPr>
      <p:pic>
        <p:nvPicPr>
          <p:cNvPr id="3" name="Image 3">
            <a:extLst>
              <a:ext uri="{FF2B5EF4-FFF2-40B4-BE49-F238E27FC236}">
                <a16:creationId xmlns:a16="http://schemas.microsoft.com/office/drawing/2014/main" id="{695D515E-2491-BAD3-5660-1E5A76E2DD65}"/>
              </a:ext>
            </a:extLst>
          </p:cNvPr>
          <p:cNvPicPr>
            <a:picLocks noChangeAspect="1"/>
          </p:cNvPicPr>
          <p:nvPr/>
        </p:nvPicPr>
        <p:blipFill>
          <a:blip r:embed="rId3"/>
          <a:srcRect/>
          <a:stretch/>
        </p:blipFill>
        <p:spPr>
          <a:xfrm>
            <a:off x="0" y="4219574"/>
            <a:ext cx="7772400" cy="4108333"/>
          </a:xfrm>
          <a:prstGeom prst="rect">
            <a:avLst/>
          </a:prstGeom>
        </p:spPr>
      </p:pic>
      <p:sp>
        <p:nvSpPr>
          <p:cNvPr id="22" name="Rectangle 21">
            <a:extLst>
              <a:ext uri="{FF2B5EF4-FFF2-40B4-BE49-F238E27FC236}">
                <a16:creationId xmlns:a16="http://schemas.microsoft.com/office/drawing/2014/main" id="{DC5C9A52-F80A-205B-7636-CD4633D344C7}"/>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Image 4" descr="preencoded.png">
            <a:extLst>
              <a:ext uri="{FF2B5EF4-FFF2-40B4-BE49-F238E27FC236}">
                <a16:creationId xmlns:a16="http://schemas.microsoft.com/office/drawing/2014/main" id="{CB99AFC1-DCF8-7B99-998E-B04561E247CA}"/>
              </a:ext>
            </a:extLst>
          </p:cNvPr>
          <p:cNvPicPr>
            <a:picLocks noChangeAspect="1"/>
          </p:cNvPicPr>
          <p:nvPr/>
        </p:nvPicPr>
        <p:blipFill>
          <a:blip r:embed="rId4"/>
          <a:stretch>
            <a:fillRect/>
          </a:stretch>
        </p:blipFill>
        <p:spPr>
          <a:xfrm>
            <a:off x="4707629" y="6575308"/>
            <a:ext cx="1907722" cy="1907722"/>
          </a:xfrm>
          <a:prstGeom prst="rect">
            <a:avLst/>
          </a:prstGeom>
        </p:spPr>
      </p:pic>
      <p:pic>
        <p:nvPicPr>
          <p:cNvPr id="7" name="Image 5" descr="preencoded.png">
            <a:extLst>
              <a:ext uri="{FF2B5EF4-FFF2-40B4-BE49-F238E27FC236}">
                <a16:creationId xmlns:a16="http://schemas.microsoft.com/office/drawing/2014/main" id="{A35C40B0-11C6-1394-7D9E-9C05F4F0DE44}"/>
              </a:ext>
            </a:extLst>
          </p:cNvPr>
          <p:cNvPicPr>
            <a:picLocks noChangeAspect="1"/>
          </p:cNvPicPr>
          <p:nvPr/>
        </p:nvPicPr>
        <p:blipFill>
          <a:blip r:embed="rId5"/>
          <a:stretch>
            <a:fillRect/>
          </a:stretch>
        </p:blipFill>
        <p:spPr>
          <a:xfrm>
            <a:off x="6607635" y="6575307"/>
            <a:ext cx="1171575" cy="1907723"/>
          </a:xfrm>
          <a:prstGeom prst="rect">
            <a:avLst/>
          </a:prstGeom>
        </p:spPr>
      </p:pic>
      <p:pic>
        <p:nvPicPr>
          <p:cNvPr id="8" name="Image 6" descr="preencoded.png">
            <a:extLst>
              <a:ext uri="{FF2B5EF4-FFF2-40B4-BE49-F238E27FC236}">
                <a16:creationId xmlns:a16="http://schemas.microsoft.com/office/drawing/2014/main" id="{2C8AEA11-BFDA-05A5-EC9F-1766D28059E9}"/>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DB2A4260-003C-2100-9181-C8275BDFFA02}"/>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SECTION5</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Market Position</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1FC6ABE8-8FF5-5921-A7CD-545DFB72A078}"/>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798172BB-97B7-CF91-74BB-FAB000064749}"/>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 name="Text 4">
            <a:extLst>
              <a:ext uri="{FF2B5EF4-FFF2-40B4-BE49-F238E27FC236}">
                <a16:creationId xmlns:a16="http://schemas.microsoft.com/office/drawing/2014/main" id="{C3E623EF-51D4-897B-868A-F20F9EED8DEC}"/>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ntombilebo@gmail.com</a:t>
            </a:r>
            <a:endParaRPr lang="en-US" sz="1200" dirty="0"/>
          </a:p>
        </p:txBody>
      </p:sp>
    </p:spTree>
    <p:extLst>
      <p:ext uri="{BB962C8B-B14F-4D97-AF65-F5344CB8AC3E}">
        <p14:creationId xmlns:p14="http://schemas.microsoft.com/office/powerpoint/2010/main" val="294050819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DFCAFC-4E73-8F0B-13A6-993EB4843060}"/>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BA57EB6-CDCB-0476-8B76-5F35A82E8788}"/>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D5F4369C-B3B6-9F3E-9B9D-98AFBEBB3D90}"/>
              </a:ext>
            </a:extLst>
          </p:cNvPr>
          <p:cNvSpPr/>
          <p:nvPr/>
        </p:nvSpPr>
        <p:spPr>
          <a:xfrm>
            <a:off x="796962" y="2474866"/>
            <a:ext cx="4861012" cy="6906498"/>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Market position defines how a company is perceived by clients, funders, and competitors, and it plays a decisive role in shaping long-term growth and sustainability. For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the As-Is Analysis highlighted both strengths and weaknesses in this domain. On one hand, the company has positioned itself as a women-led, empowerment-driven enterprise — a status that provides a competitive advantage in South Africa’s procurement environment where inclusivity and transformation are key priorities. This positioning aligns well with government contracting opportunities and appeals to private sector clients seeking credible, empowerment-focused partners.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On the other hand, the company’s current market engagement remains underdeveloped. While its business plan highlights service quality and empowerment values, there is limited evidence of structured branding, professional marketing campaigns, or a strong digital presence. The absence of a consistent communication strategy and visibility tools weakens the company’s ability to compete for larger contracts or to expand its client base beyond local opportunities. </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Strengthening market position is therefore critical for unlocking growth opportunities. By investing in professional branding, launching digital marketing campaigns, and enhancing its online presence,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improve visibility, attract larger clients, and demonstrate credibility in competitive procurement spaces. At the same time, developing tender preparation capacity and marketing materials will increase the company’s ability to secure institutional and government contracts. </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Ultimately, market positioning goes beyond visibility — it is about credibility and differentiation. For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building a reputation as a reliable, professional, and empowerment-focused contractor will create lasting competitive advantage. By aligning its brand identity with consistent delivery and targeted communication, the company can establish itself as a preferred partner in both public and private sector markets.</a:t>
            </a:r>
          </a:p>
        </p:txBody>
      </p:sp>
      <p:sp>
        <p:nvSpPr>
          <p:cNvPr id="9" name="Text 1">
            <a:extLst>
              <a:ext uri="{FF2B5EF4-FFF2-40B4-BE49-F238E27FC236}">
                <a16:creationId xmlns:a16="http://schemas.microsoft.com/office/drawing/2014/main" id="{A2FCDDF7-E435-0ED0-5094-8A4B0BD804C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80FC8A04-2D4E-DAD5-94F2-69110F682BB9}"/>
              </a:ext>
            </a:extLst>
          </p:cNvPr>
          <p:cNvSpPr/>
          <p:nvPr/>
        </p:nvSpPr>
        <p:spPr>
          <a:xfrm>
            <a:off x="796962" y="1868292"/>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5.1 Introduction</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8669C2B2-3B34-D40D-D476-354BEAB1993A}"/>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200" b="1" dirty="0">
                <a:solidFill>
                  <a:srgbClr val="2B2B35"/>
                </a:solidFill>
                <a:latin typeface="Titillium Web" panose="00000500000000000000" pitchFamily="2" charset="0"/>
                <a:ea typeface="Roboto Condensed" pitchFamily="34" charset="-122"/>
                <a:cs typeface="Roboto Condensed" pitchFamily="34" charset="-120"/>
              </a:rPr>
              <a:t>47</a:t>
            </a:r>
            <a:endParaRPr lang="en-US" sz="1800" dirty="0">
              <a:latin typeface="Titillium Web" panose="00000500000000000000" pitchFamily="2" charset="0"/>
            </a:endParaRPr>
          </a:p>
          <a:p>
            <a:pPr marL="0" indent="0" algn="l">
              <a:lnSpc>
                <a:spcPct val="79650"/>
              </a:lnSpc>
              <a:buNone/>
            </a:pP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84EDB00C-1372-ECCC-1334-CBC712D32920}"/>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1BA29DD9-BDB7-C11D-9804-4E7B3A5D4928}"/>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B796CCA5-4311-885B-B169-8D96ECF2F0B6}"/>
              </a:ext>
            </a:extLst>
          </p:cNvPr>
          <p:cNvGrpSpPr/>
          <p:nvPr/>
        </p:nvGrpSpPr>
        <p:grpSpPr>
          <a:xfrm>
            <a:off x="5999045" y="7636297"/>
            <a:ext cx="1314450" cy="1449210"/>
            <a:chOff x="5999045" y="7636297"/>
            <a:chExt cx="1314450" cy="1449210"/>
          </a:xfrm>
        </p:grpSpPr>
        <p:sp>
          <p:nvSpPr>
            <p:cNvPr id="15" name="Text 4">
              <a:extLst>
                <a:ext uri="{FF2B5EF4-FFF2-40B4-BE49-F238E27FC236}">
                  <a16:creationId xmlns:a16="http://schemas.microsoft.com/office/drawing/2014/main" id="{5209C409-8C2B-4855-DED4-31F785D6EA36}"/>
                </a:ext>
              </a:extLst>
            </p:cNvPr>
            <p:cNvSpPr/>
            <p:nvPr/>
          </p:nvSpPr>
          <p:spPr>
            <a:xfrm>
              <a:off x="5999045" y="81711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8ECD3295-2D71-0F6D-03AE-4A95CC28DC1B}"/>
                </a:ext>
              </a:extLst>
            </p:cNvPr>
            <p:cNvPicPr>
              <a:picLocks noChangeAspect="1"/>
            </p:cNvPicPr>
            <p:nvPr/>
          </p:nvPicPr>
          <p:blipFill>
            <a:blip r:embed="rId4"/>
            <a:stretch>
              <a:fillRect/>
            </a:stretch>
          </p:blipFill>
          <p:spPr>
            <a:xfrm>
              <a:off x="6799145" y="7636297"/>
              <a:ext cx="514350" cy="400050"/>
            </a:xfrm>
            <a:prstGeom prst="rect">
              <a:avLst/>
            </a:prstGeom>
          </p:spPr>
        </p:pic>
      </p:grpSp>
      <p:sp>
        <p:nvSpPr>
          <p:cNvPr id="2" name="Flowchart: Connector 1">
            <a:extLst>
              <a:ext uri="{FF2B5EF4-FFF2-40B4-BE49-F238E27FC236}">
                <a16:creationId xmlns:a16="http://schemas.microsoft.com/office/drawing/2014/main" id="{2047B615-CB41-1D75-0A31-164719033569}"/>
              </a:ext>
            </a:extLst>
          </p:cNvPr>
          <p:cNvSpPr/>
          <p:nvPr/>
        </p:nvSpPr>
        <p:spPr>
          <a:xfrm>
            <a:off x="7044971" y="933069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8F84065D-39FF-7DC0-1A91-D9BB263912C2}"/>
              </a:ext>
            </a:extLst>
          </p:cNvPr>
          <p:cNvGrpSpPr/>
          <p:nvPr/>
        </p:nvGrpSpPr>
        <p:grpSpPr>
          <a:xfrm>
            <a:off x="5657974" y="1412484"/>
            <a:ext cx="1382886" cy="1387866"/>
            <a:chOff x="5591781" y="1412484"/>
            <a:chExt cx="1382886" cy="1387866"/>
          </a:xfrm>
        </p:grpSpPr>
        <p:sp>
          <p:nvSpPr>
            <p:cNvPr id="7" name="Rectangle 6">
              <a:extLst>
                <a:ext uri="{FF2B5EF4-FFF2-40B4-BE49-F238E27FC236}">
                  <a16:creationId xmlns:a16="http://schemas.microsoft.com/office/drawing/2014/main" id="{DD918BDB-4885-8113-61C8-B54146BCC4AF}"/>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B0B46C6A-B76C-5020-B076-E8E4E6247F11}"/>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0" name="Rectangle 19">
              <a:extLst>
                <a:ext uri="{FF2B5EF4-FFF2-40B4-BE49-F238E27FC236}">
                  <a16:creationId xmlns:a16="http://schemas.microsoft.com/office/drawing/2014/main" id="{A28370E2-AE03-1C36-F625-165B9F17CB09}"/>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Tree>
    <p:extLst>
      <p:ext uri="{BB962C8B-B14F-4D97-AF65-F5344CB8AC3E}">
        <p14:creationId xmlns:p14="http://schemas.microsoft.com/office/powerpoint/2010/main" val="12815637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07D6BE-2A42-92CA-9353-7D8A28BE6C3B}"/>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1B64FC1E-4E16-C9D6-AC90-7E2775D4334B}"/>
              </a:ext>
            </a:extLst>
          </p:cNvPr>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a:extLst>
              <a:ext uri="{FF2B5EF4-FFF2-40B4-BE49-F238E27FC236}">
                <a16:creationId xmlns:a16="http://schemas.microsoft.com/office/drawing/2014/main" id="{C1D8E1CF-8E22-A0EC-1BC5-3BCB15690436}"/>
              </a:ext>
            </a:extLst>
          </p:cNvPr>
          <p:cNvPicPr>
            <a:picLocks noChangeAspect="1"/>
          </p:cNvPicPr>
          <p:nvPr/>
        </p:nvPicPr>
        <p:blipFill>
          <a:blip r:embed="rId4"/>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94D5D510-CDB8-A8DF-98B2-2D1F5538A94E}"/>
              </a:ext>
            </a:extLst>
          </p:cNvPr>
          <p:cNvSpPr/>
          <p:nvPr/>
        </p:nvSpPr>
        <p:spPr>
          <a:xfrm>
            <a:off x="796962" y="2527874"/>
            <a:ext cx="4861012" cy="6329033"/>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To strengthen its visibility and competitiveness,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must move beyond informal marketing efforts and adopt structured strategies that establish a credible presence in the market. </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following interventions are designed to position the company as a trusted and professional contractor capable of securing both private and institutional clients.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Brand Refresh and Marketing Collateral: </a:t>
            </a:r>
            <a:r>
              <a:rPr lang="en-US" sz="1200" dirty="0">
                <a:solidFill>
                  <a:srgbClr val="1D1D1D"/>
                </a:solidFill>
                <a:latin typeface="Titillium Web" panose="00000500000000000000" pitchFamily="2" charset="0"/>
                <a:ea typeface="Titillium Web" pitchFamily="34" charset="-122"/>
                <a:cs typeface="Titillium Web" pitchFamily="34" charset="-120"/>
              </a:rPr>
              <a:t>Develop a modern logo, company profile, brochures, and presentation templates to ensure consistent branding across all platforms.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Website Development and Online Presence: </a:t>
            </a:r>
            <a:r>
              <a:rPr lang="en-US" sz="1200" dirty="0">
                <a:solidFill>
                  <a:srgbClr val="1D1D1D"/>
                </a:solidFill>
                <a:latin typeface="Titillium Web" panose="00000500000000000000" pitchFamily="2" charset="0"/>
                <a:ea typeface="Titillium Web" pitchFamily="34" charset="-122"/>
                <a:cs typeface="Titillium Web" pitchFamily="34" charset="-120"/>
              </a:rPr>
              <a:t>Upgrade the company website with professional design, service descriptions, case studies, and contact functionality, while also establishing active social media channels.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Digital Marketing Campaigns: </a:t>
            </a:r>
            <a:r>
              <a:rPr lang="en-US" sz="1200" dirty="0">
                <a:solidFill>
                  <a:srgbClr val="1D1D1D"/>
                </a:solidFill>
                <a:latin typeface="Titillium Web" panose="00000500000000000000" pitchFamily="2" charset="0"/>
                <a:ea typeface="Titillium Web" pitchFamily="34" charset="-122"/>
                <a:cs typeface="Titillium Web" pitchFamily="34" charset="-120"/>
              </a:rPr>
              <a:t>Launch targeted campaigns through social media, search engines, and industry platforms to expand visibility and attract new clients.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Tender Preparation Capacity: </a:t>
            </a:r>
            <a:r>
              <a:rPr lang="en-US" sz="1200" dirty="0">
                <a:solidFill>
                  <a:srgbClr val="1D1D1D"/>
                </a:solidFill>
                <a:latin typeface="Titillium Web" panose="00000500000000000000" pitchFamily="2" charset="0"/>
                <a:ea typeface="Titillium Web" pitchFamily="34" charset="-122"/>
                <a:cs typeface="Titillium Web" pitchFamily="34" charset="-120"/>
              </a:rPr>
              <a:t>Build internal capability to identify, prepare, and submit competitive bids for government and institutional contracts.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Client Relationship Management: </a:t>
            </a:r>
            <a:r>
              <a:rPr lang="en-US" sz="1200" dirty="0">
                <a:solidFill>
                  <a:srgbClr val="1D1D1D"/>
                </a:solidFill>
                <a:latin typeface="Titillium Web" panose="00000500000000000000" pitchFamily="2" charset="0"/>
                <a:ea typeface="Titillium Web" pitchFamily="34" charset="-122"/>
                <a:cs typeface="Titillium Web" pitchFamily="34" charset="-120"/>
              </a:rPr>
              <a:t>Formalize engagement processes, including follow-ups, feedback collection, and client satisfaction surveys to strengthen loyalty and retention.</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These interventions will allow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to project a professional image, increase visibility, and compete more effectively in both public and private sector procurement environments.</a:t>
            </a:r>
          </a:p>
        </p:txBody>
      </p:sp>
      <p:sp>
        <p:nvSpPr>
          <p:cNvPr id="9" name="Text 1">
            <a:extLst>
              <a:ext uri="{FF2B5EF4-FFF2-40B4-BE49-F238E27FC236}">
                <a16:creationId xmlns:a16="http://schemas.microsoft.com/office/drawing/2014/main" id="{2BABDFA5-C0C4-71C1-030D-DEFDCEB09AA8}"/>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DE54A381-FEFD-7609-BAD8-98DC8B07E268}"/>
              </a:ext>
            </a:extLst>
          </p:cNvPr>
          <p:cNvSpPr/>
          <p:nvPr/>
        </p:nvSpPr>
        <p:spPr>
          <a:xfrm>
            <a:off x="779594" y="1868292"/>
            <a:ext cx="4109704"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5.2 Intervention Details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300B0137-C3F6-9235-847A-809D81857FD5}"/>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200" b="1" dirty="0">
                <a:solidFill>
                  <a:srgbClr val="2B2B35"/>
                </a:solidFill>
                <a:latin typeface="Titillium Web" panose="00000500000000000000" pitchFamily="2" charset="0"/>
                <a:ea typeface="Roboto Condensed" pitchFamily="34" charset="-122"/>
                <a:cs typeface="Roboto Condensed" pitchFamily="34" charset="-120"/>
              </a:rPr>
              <a:t>48</a:t>
            </a:r>
            <a:endParaRPr lang="en-US" sz="1800" dirty="0">
              <a:latin typeface="Titillium Web" panose="00000500000000000000" pitchFamily="2" charset="0"/>
            </a:endParaRPr>
          </a:p>
        </p:txBody>
      </p:sp>
      <p:sp>
        <p:nvSpPr>
          <p:cNvPr id="12" name="Text 4">
            <a:extLst>
              <a:ext uri="{FF2B5EF4-FFF2-40B4-BE49-F238E27FC236}">
                <a16:creationId xmlns:a16="http://schemas.microsoft.com/office/drawing/2014/main" id="{26D7E286-44D8-801F-918C-EE5417C3CB8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E126BF31-478C-8B70-E829-3E5632783BB0}"/>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4982059E-3A3E-9136-E27E-A88F77EAF4D2}"/>
              </a:ext>
            </a:extLst>
          </p:cNvPr>
          <p:cNvGrpSpPr/>
          <p:nvPr/>
        </p:nvGrpSpPr>
        <p:grpSpPr>
          <a:xfrm>
            <a:off x="5999045" y="7407697"/>
            <a:ext cx="1314450" cy="1449210"/>
            <a:chOff x="5999045" y="7407697"/>
            <a:chExt cx="1314450" cy="1449210"/>
          </a:xfrm>
        </p:grpSpPr>
        <p:sp>
          <p:nvSpPr>
            <p:cNvPr id="15" name="Text 4">
              <a:extLst>
                <a:ext uri="{FF2B5EF4-FFF2-40B4-BE49-F238E27FC236}">
                  <a16:creationId xmlns:a16="http://schemas.microsoft.com/office/drawing/2014/main" id="{30267ED9-8E96-AF2B-A8A5-BCB33AA58DC1}"/>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F90FCEC6-CA60-B8E1-A196-A027EA503BB3}"/>
                </a:ext>
              </a:extLst>
            </p:cNvPr>
            <p:cNvPicPr>
              <a:picLocks noChangeAspect="1"/>
            </p:cNvPicPr>
            <p:nvPr/>
          </p:nvPicPr>
          <p:blipFill>
            <a:blip r:embed="rId5"/>
            <a:stretch>
              <a:fillRect/>
            </a:stretch>
          </p:blipFill>
          <p:spPr>
            <a:xfrm>
              <a:off x="6799145" y="7407697"/>
              <a:ext cx="514350" cy="400050"/>
            </a:xfrm>
            <a:prstGeom prst="rect">
              <a:avLst/>
            </a:prstGeom>
          </p:spPr>
        </p:pic>
      </p:grpSp>
      <p:sp>
        <p:nvSpPr>
          <p:cNvPr id="4" name="Flowchart: Connector 3">
            <a:extLst>
              <a:ext uri="{FF2B5EF4-FFF2-40B4-BE49-F238E27FC236}">
                <a16:creationId xmlns:a16="http://schemas.microsoft.com/office/drawing/2014/main" id="{AB143A1A-1E5D-1C2E-F8A4-B69CA756CAE2}"/>
              </a:ext>
            </a:extLst>
          </p:cNvPr>
          <p:cNvSpPr/>
          <p:nvPr/>
        </p:nvSpPr>
        <p:spPr>
          <a:xfrm>
            <a:off x="7044971" y="937133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7" name="Group 6">
            <a:extLst>
              <a:ext uri="{FF2B5EF4-FFF2-40B4-BE49-F238E27FC236}">
                <a16:creationId xmlns:a16="http://schemas.microsoft.com/office/drawing/2014/main" id="{516CACAC-563C-A0AB-EC49-D5F1F2F8EC29}"/>
              </a:ext>
            </a:extLst>
          </p:cNvPr>
          <p:cNvGrpSpPr/>
          <p:nvPr/>
        </p:nvGrpSpPr>
        <p:grpSpPr>
          <a:xfrm>
            <a:off x="5657974" y="1412484"/>
            <a:ext cx="1382886" cy="1387866"/>
            <a:chOff x="5591781" y="1412484"/>
            <a:chExt cx="1382886" cy="1387866"/>
          </a:xfrm>
        </p:grpSpPr>
        <p:sp>
          <p:nvSpPr>
            <p:cNvPr id="19" name="Rectangle 18">
              <a:extLst>
                <a:ext uri="{FF2B5EF4-FFF2-40B4-BE49-F238E27FC236}">
                  <a16:creationId xmlns:a16="http://schemas.microsoft.com/office/drawing/2014/main" id="{2C73DB63-42F1-CDEF-D447-C52F5C222362}"/>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0" name="Picture 19">
              <a:extLst>
                <a:ext uri="{FF2B5EF4-FFF2-40B4-BE49-F238E27FC236}">
                  <a16:creationId xmlns:a16="http://schemas.microsoft.com/office/drawing/2014/main" id="{3D7ADD85-D4B3-AFE7-2F50-46D49C66AEF5}"/>
                </a:ext>
              </a:extLst>
            </p:cNvPr>
            <p:cNvPicPr>
              <a:picLocks noChangeAspect="1"/>
            </p:cNvPicPr>
            <p:nvPr/>
          </p:nvPicPr>
          <p:blipFill>
            <a:blip r:embed="rId6"/>
            <a:srcRect t="17079" b="17079"/>
            <a:stretch>
              <a:fillRect/>
            </a:stretch>
          </p:blipFill>
          <p:spPr>
            <a:xfrm>
              <a:off x="5591781" y="1712378"/>
              <a:ext cx="1158067" cy="762487"/>
            </a:xfrm>
            <a:prstGeom prst="rect">
              <a:avLst/>
            </a:prstGeom>
          </p:spPr>
        </p:pic>
        <p:sp>
          <p:nvSpPr>
            <p:cNvPr id="22" name="Rectangle 21">
              <a:extLst>
                <a:ext uri="{FF2B5EF4-FFF2-40B4-BE49-F238E27FC236}">
                  <a16:creationId xmlns:a16="http://schemas.microsoft.com/office/drawing/2014/main" id="{8BBE2917-1465-84FC-F699-D0AFE2E42177}"/>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Tree>
    <p:extLst>
      <p:ext uri="{BB962C8B-B14F-4D97-AF65-F5344CB8AC3E}">
        <p14:creationId xmlns:p14="http://schemas.microsoft.com/office/powerpoint/2010/main" val="6742317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A6A074-7738-B779-590F-E25DC0ABFA75}"/>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F4B2A0AB-0200-0A9B-E0FA-B55CABB4AD13}"/>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0174F6BB-6298-532F-81EE-6761B20362F4}"/>
              </a:ext>
            </a:extLst>
          </p:cNvPr>
          <p:cNvSpPr/>
          <p:nvPr/>
        </p:nvSpPr>
        <p:spPr>
          <a:xfrm>
            <a:off x="796962" y="2474866"/>
            <a:ext cx="4861011" cy="648156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interventions in this domain are sequenced to ensure that the company first establishes a professional brand identity and online presence, before scaling into marketing campaigns and tendering activities. This prioritization ensures that visibility and credibility are secured early, providing a strong base for client acquisition and contract opportunities.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Brand Refresh and Marketing Collateral (High Priority): </a:t>
            </a:r>
            <a:r>
              <a:rPr lang="en-US" sz="1200" dirty="0">
                <a:solidFill>
                  <a:srgbClr val="1D1D1D"/>
                </a:solidFill>
                <a:latin typeface="Titillium Web" panose="00000500000000000000" pitchFamily="2" charset="0"/>
                <a:ea typeface="Titillium Web" pitchFamily="34" charset="-122"/>
                <a:cs typeface="Titillium Web" pitchFamily="34" charset="-120"/>
              </a:rPr>
              <a:t>A professional image is essential for credibility. Updated branding and marketing materials must be completed first to ensure consistency across all engagements.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Website Development and Online Presence (High Priority): </a:t>
            </a:r>
            <a:r>
              <a:rPr lang="en-US" sz="1200" dirty="0">
                <a:solidFill>
                  <a:srgbClr val="1D1D1D"/>
                </a:solidFill>
                <a:latin typeface="Titillium Web" panose="00000500000000000000" pitchFamily="2" charset="0"/>
                <a:ea typeface="Titillium Web" pitchFamily="34" charset="-122"/>
                <a:cs typeface="Titillium Web" pitchFamily="34" charset="-120"/>
              </a:rPr>
              <a:t>An upgraded website and active online platforms are urgent to improve visibility, attract new clients, and support digital marketing efforts.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Digital Marketing Campaigns (Medium–High Priority): </a:t>
            </a:r>
            <a:r>
              <a:rPr lang="en-US" sz="1200" dirty="0">
                <a:solidFill>
                  <a:srgbClr val="1D1D1D"/>
                </a:solidFill>
                <a:latin typeface="Titillium Web" panose="00000500000000000000" pitchFamily="2" charset="0"/>
                <a:ea typeface="Titillium Web" pitchFamily="34" charset="-122"/>
                <a:cs typeface="Titillium Web" pitchFamily="34" charset="-120"/>
              </a:rPr>
              <a:t>Campaigns should follow the establishment of branding and web presence to maximize effectiveness and return on investment.</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Tender Preparation Capacity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Positioned after branding and visibility improvements, as tender submissions require professional collateral and proof of market maturity.</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Client Relationship Management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Introduced alongside tendering and campaigns to sustain engagement and build long-term loyalty with new and existing clients.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This sequencing ensures that foundational activities — branding and online presence — are prioritized early, enabling the company to leverage them in competitive tenders, structured campaigns, and relationship-building efforts.</a:t>
            </a:r>
          </a:p>
          <a:p>
            <a:pPr algn="l">
              <a:lnSpc>
                <a:spcPts val="1600"/>
              </a:lnSpc>
              <a:spcBef>
                <a:spcPts val="600"/>
              </a:spcBef>
            </a:pPr>
            <a:r>
              <a:rPr lang="en-US" sz="1200" dirty="0">
                <a:solidFill>
                  <a:srgbClr val="1D1D1D"/>
                </a:solidFill>
                <a:latin typeface="Titillium Web" panose="00000500000000000000" pitchFamily="2" charset="0"/>
                <a:ea typeface="Titillium Web" pitchFamily="34" charset="-122"/>
                <a:cs typeface="Titillium Web" pitchFamily="34" charset="-120"/>
              </a:rPr>
              <a:t> </a:t>
            </a:r>
          </a:p>
        </p:txBody>
      </p:sp>
      <p:sp>
        <p:nvSpPr>
          <p:cNvPr id="9" name="Text 1">
            <a:extLst>
              <a:ext uri="{FF2B5EF4-FFF2-40B4-BE49-F238E27FC236}">
                <a16:creationId xmlns:a16="http://schemas.microsoft.com/office/drawing/2014/main" id="{20E17EEC-024D-0976-C07E-8EDEBB73DBA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79204226-616D-BC43-3FF6-E36EA2990A5E}"/>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5.3 Priority Justification</a:t>
            </a:r>
          </a:p>
        </p:txBody>
      </p:sp>
      <p:sp>
        <p:nvSpPr>
          <p:cNvPr id="11" name="Text 3">
            <a:extLst>
              <a:ext uri="{FF2B5EF4-FFF2-40B4-BE49-F238E27FC236}">
                <a16:creationId xmlns:a16="http://schemas.microsoft.com/office/drawing/2014/main" id="{9135B84A-D0A3-C1B6-E8E8-3494F354AC3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49</a:t>
            </a: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9C0A8538-D7AE-CC27-C4E7-D7EE9BF0840E}"/>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6452D89A-FC05-EC6B-16EB-FC66AE81D598}"/>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3C91B594-FB4D-AEB4-64FB-BEB977AC6AA1}"/>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F3B42C96-B2A3-41CE-855B-BF2719C9F9D4}"/>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EA2453F1-BAE9-F5FB-BC49-4A0E6AEEA9E6}"/>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2" name="Flowchart: Connector 1">
            <a:extLst>
              <a:ext uri="{FF2B5EF4-FFF2-40B4-BE49-F238E27FC236}">
                <a16:creationId xmlns:a16="http://schemas.microsoft.com/office/drawing/2014/main" id="{0D7DDB62-9BF1-3C7B-B5A7-475706DB6FD7}"/>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D2D33FB9-35BD-12E3-CA1B-48576FAC067E}"/>
              </a:ext>
            </a:extLst>
          </p:cNvPr>
          <p:cNvGrpSpPr/>
          <p:nvPr/>
        </p:nvGrpSpPr>
        <p:grpSpPr>
          <a:xfrm>
            <a:off x="5657974" y="1412484"/>
            <a:ext cx="1382886" cy="1387866"/>
            <a:chOff x="5591781" y="1412484"/>
            <a:chExt cx="1382886" cy="1387866"/>
          </a:xfrm>
        </p:grpSpPr>
        <p:sp>
          <p:nvSpPr>
            <p:cNvPr id="16" name="Rectangle 15">
              <a:extLst>
                <a:ext uri="{FF2B5EF4-FFF2-40B4-BE49-F238E27FC236}">
                  <a16:creationId xmlns:a16="http://schemas.microsoft.com/office/drawing/2014/main" id="{B71E30B7-2446-106E-22DB-0354BCA829D2}"/>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5F04EED4-879F-A726-3009-7627A244D300}"/>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4259273D-CA98-C89C-911D-49E994027AC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Tree>
    <p:extLst>
      <p:ext uri="{BB962C8B-B14F-4D97-AF65-F5344CB8AC3E}">
        <p14:creationId xmlns:p14="http://schemas.microsoft.com/office/powerpoint/2010/main" val="498947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DDCBEE-44CA-594C-E308-B8752F049F95}"/>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27E53F83-E536-C8D7-A943-0C7847ACB376}"/>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83795B14-100F-BBCC-7E6B-0D744CACE3B2}"/>
              </a:ext>
            </a:extLst>
          </p:cNvPr>
          <p:cNvSpPr/>
          <p:nvPr/>
        </p:nvSpPr>
        <p:spPr>
          <a:xfrm>
            <a:off x="763270" y="1836522"/>
            <a:ext cx="4641109" cy="555774"/>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Executive Summary</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CA73ED7A-C8F0-A414-4F1A-E1F895A77F41}"/>
              </a:ext>
            </a:extLst>
          </p:cNvPr>
          <p:cNvSpPr/>
          <p:nvPr/>
        </p:nvSpPr>
        <p:spPr>
          <a:xfrm>
            <a:off x="807232" y="2533650"/>
            <a:ext cx="4784549" cy="6604818"/>
          </a:xfrm>
          <a:prstGeom prst="rect">
            <a:avLst/>
          </a:prstGeom>
          <a:noFill/>
          <a:ln/>
        </p:spPr>
        <p:txBody>
          <a:bodyPr wrap="square" lIns="0" tIns="0" rIns="0" bIns="0" rtlCol="0" anchor="ctr"/>
          <a:lstStyle/>
          <a:p>
            <a:pPr>
              <a:lnSpc>
                <a:spcPts val="1600"/>
              </a:lnSpc>
              <a:spcBef>
                <a:spcPts val="1200"/>
              </a:spcBef>
              <a:spcAft>
                <a:spcPts val="600"/>
              </a:spcAft>
            </a:pPr>
            <a:r>
              <a:rPr lang="en-US" sz="1200" dirty="0" err="1">
                <a:solidFill>
                  <a:srgbClr val="1D1D1D"/>
                </a:solidFill>
                <a:latin typeface="Titillium Web" pitchFamily="34" charset="0"/>
                <a:ea typeface="Titillium Web" pitchFamily="34" charset="-122"/>
                <a:cs typeface="Titillium Web" pitchFamily="34" charset="-120"/>
              </a:rPr>
              <a:t>Impilo</a:t>
            </a:r>
            <a:r>
              <a:rPr lang="en-US" sz="1200" dirty="0">
                <a:solidFill>
                  <a:srgbClr val="1D1D1D"/>
                </a:solidFill>
                <a:latin typeface="Titillium Web" pitchFamily="34" charset="0"/>
                <a:ea typeface="Titillium Web" pitchFamily="34" charset="-122"/>
                <a:cs typeface="Titillium Web" pitchFamily="34" charset="-120"/>
              </a:rPr>
              <a:t> </a:t>
            </a:r>
            <a:r>
              <a:rPr lang="en-US" sz="1200" dirty="0" err="1">
                <a:solidFill>
                  <a:srgbClr val="1D1D1D"/>
                </a:solidFill>
                <a:latin typeface="Titillium Web" pitchFamily="34" charset="0"/>
                <a:ea typeface="Titillium Web" pitchFamily="34" charset="-122"/>
                <a:cs typeface="Titillium Web" pitchFamily="34" charset="-120"/>
              </a:rPr>
              <a:t>Uyazenzela</a:t>
            </a:r>
            <a:r>
              <a:rPr lang="en-US" sz="1200" dirty="0">
                <a:solidFill>
                  <a:srgbClr val="1D1D1D"/>
                </a:solidFill>
                <a:latin typeface="Titillium Web" pitchFamily="34" charset="0"/>
                <a:ea typeface="Titillium Web" pitchFamily="34" charset="-122"/>
                <a:cs typeface="Titillium Web" pitchFamily="34" charset="-120"/>
              </a:rPr>
              <a:t> General Trading and Projects is a women-led construction and maintenance enterprise headquartered in Bellville, Western Cape. Established to address widespread challenges of unreliable service delivery and inconsistent workmanship in the sector, the company positions itself as a reliable, empowerment-driven service provider. The enterprise’s focus on quality, client satisfaction, and community empowerment underpins its ambition to scale within both the private and public infrastructure markets in South Africa.</a:t>
            </a:r>
          </a:p>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The current baseline assessment highlights several institutional gaps that constrain the company’s ability to grow sustainably. Financial systems are underdeveloped, with limited budgeting tools, formal reporting structures, or access-to-capital strategies in place. IT infrastructure is minimal, lacking core platforms such as accounting software, CRM, and project management tools. Operational processes remain informal, with no documented SOPs, performance tracking mechanisms, or workforce management systems to ensure service consistency.  Despite these challenges, the company has clear potential to scale. Its positioning as a reliable empowerment-focused contractor resonates strongly with funders, institutional clients, and government procurement processes that prioritize B-BBEE and women-owned enterprises.</a:t>
            </a:r>
          </a:p>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This Growth Plan presents a structured one-year roadmap to close the institutional gaps identified across five diagnostic domains. The interventions have been prioritized using the Growth Plan Approach framework, ensuring alignment between immediate business needs and long-term sustainability. With a phased budget of approximately R1.2 million allocated to financial systems, IT infrastructure, operational strengthening, marketing, and governance, the plan provides a credible pathway toward maturity. If implemented effectively, it will position </a:t>
            </a:r>
            <a:r>
              <a:rPr lang="en-US" sz="1200" dirty="0" err="1">
                <a:solidFill>
                  <a:srgbClr val="1D1D1D"/>
                </a:solidFill>
                <a:latin typeface="Titillium Web" pitchFamily="34" charset="0"/>
                <a:ea typeface="Titillium Web" pitchFamily="34" charset="-122"/>
                <a:cs typeface="Titillium Web" pitchFamily="34" charset="-120"/>
              </a:rPr>
              <a:t>Impilo</a:t>
            </a:r>
            <a:r>
              <a:rPr lang="en-US" sz="1200" dirty="0">
                <a:solidFill>
                  <a:srgbClr val="1D1D1D"/>
                </a:solidFill>
                <a:latin typeface="Titillium Web" pitchFamily="34" charset="0"/>
                <a:ea typeface="Titillium Web" pitchFamily="34" charset="-122"/>
                <a:cs typeface="Titillium Web" pitchFamily="34" charset="-120"/>
              </a:rPr>
              <a:t> </a:t>
            </a:r>
            <a:r>
              <a:rPr lang="en-US" sz="1200" dirty="0" err="1">
                <a:solidFill>
                  <a:srgbClr val="1D1D1D"/>
                </a:solidFill>
                <a:latin typeface="Titillium Web" pitchFamily="34" charset="0"/>
                <a:ea typeface="Titillium Web" pitchFamily="34" charset="-122"/>
                <a:cs typeface="Titillium Web" pitchFamily="34" charset="-120"/>
              </a:rPr>
              <a:t>Uyazenzela</a:t>
            </a:r>
            <a:r>
              <a:rPr lang="en-US" sz="1200" dirty="0">
                <a:solidFill>
                  <a:srgbClr val="1D1D1D"/>
                </a:solidFill>
                <a:latin typeface="Titillium Web" pitchFamily="34" charset="0"/>
                <a:ea typeface="Titillium Web" pitchFamily="34" charset="-122"/>
                <a:cs typeface="Titillium Web" pitchFamily="34" charset="-120"/>
              </a:rPr>
              <a:t> as a funder-ready, resilient, and competitive player in South Africa’s construction and maintenance sector.</a:t>
            </a:r>
          </a:p>
        </p:txBody>
      </p:sp>
      <p:sp>
        <p:nvSpPr>
          <p:cNvPr id="10" name="Text 2">
            <a:extLst>
              <a:ext uri="{FF2B5EF4-FFF2-40B4-BE49-F238E27FC236}">
                <a16:creationId xmlns:a16="http://schemas.microsoft.com/office/drawing/2014/main" id="{D4A8D687-E884-7C7E-6162-115D37A3870C}"/>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87C9A720-6C9D-DBD9-9D6D-E9AE7B8758D5}"/>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A326D8B0-B79A-61B6-8EDD-D1CE8D908581}"/>
              </a:ext>
            </a:extLst>
          </p:cNvPr>
          <p:cNvSpPr/>
          <p:nvPr/>
        </p:nvSpPr>
        <p:spPr>
          <a:xfrm>
            <a:off x="7223206" y="9559385"/>
            <a:ext cx="228600" cy="180975"/>
          </a:xfrm>
          <a:prstGeom prst="rect">
            <a:avLst/>
          </a:prstGeom>
          <a:noFill/>
          <a:ln/>
        </p:spPr>
        <p:txBody>
          <a:bodyPr wrap="square" lIns="0" tIns="0" rIns="0" bIns="0" rtlCol="0" anchor="ctr"/>
          <a:lstStyle/>
          <a:p>
            <a:pPr marL="0" indent="0" algn="l">
              <a:lnSpc>
                <a:spcPct val="79650"/>
              </a:lnSpc>
              <a:buNone/>
            </a:pP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E895717B-23B2-79B3-DD8F-843682372E81}"/>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3F009CD8-53A7-7E3E-10CB-EECAFDA8F44B}"/>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A69DDD23-B1BD-9335-4323-3800DBFEB64F}"/>
              </a:ext>
            </a:extLst>
          </p:cNvPr>
          <p:cNvGrpSpPr/>
          <p:nvPr/>
        </p:nvGrpSpPr>
        <p:grpSpPr>
          <a:xfrm>
            <a:off x="5999045" y="7407697"/>
            <a:ext cx="1314450" cy="1449210"/>
            <a:chOff x="5999045" y="7407697"/>
            <a:chExt cx="1314450" cy="1449210"/>
          </a:xfrm>
        </p:grpSpPr>
        <p:sp>
          <p:nvSpPr>
            <p:cNvPr id="16" name="Text 4">
              <a:extLst>
                <a:ext uri="{FF2B5EF4-FFF2-40B4-BE49-F238E27FC236}">
                  <a16:creationId xmlns:a16="http://schemas.microsoft.com/office/drawing/2014/main" id="{E764C1C0-7C37-028F-333D-E9D861BEAC7D}"/>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1CC9A5E3-CA7A-6CC9-101B-61A376799C0C}"/>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39AE9939-1630-F8AF-DCFF-8CB83A2819A6}"/>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E48EFF6F-6340-017A-6A53-FBDC5B3EECD5}"/>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2A8E2D39-5DB8-50CC-C3D0-8E5FC14856E2}"/>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5" name="Rectangle 14">
              <a:extLst>
                <a:ext uri="{FF2B5EF4-FFF2-40B4-BE49-F238E27FC236}">
                  <a16:creationId xmlns:a16="http://schemas.microsoft.com/office/drawing/2014/main" id="{F22F1369-31DB-6C09-2C81-67AE303F630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70616083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B06680-9996-E1BF-9147-C494EE2F2630}"/>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1CEF1988-BC1B-04C2-001D-C6D8E8A95763}"/>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257E347D-CD50-BDFD-4B79-E62759FD2805}"/>
              </a:ext>
            </a:extLst>
          </p:cNvPr>
          <p:cNvSpPr/>
          <p:nvPr/>
        </p:nvSpPr>
        <p:spPr>
          <a:xfrm>
            <a:off x="796962" y="2015228"/>
            <a:ext cx="4133226" cy="424335"/>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5.4 Budget Estimation</a:t>
            </a:r>
          </a:p>
        </p:txBody>
      </p:sp>
      <p:sp>
        <p:nvSpPr>
          <p:cNvPr id="7" name="Text 1">
            <a:extLst>
              <a:ext uri="{FF2B5EF4-FFF2-40B4-BE49-F238E27FC236}">
                <a16:creationId xmlns:a16="http://schemas.microsoft.com/office/drawing/2014/main" id="{EB8CE181-D371-63EA-3673-EEB0D5A1A325}"/>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4078D101-CE04-E7A7-D03E-8D22CD788D6F}"/>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DFFDB158-8DCD-2F9D-B101-2820FEFD6D41}"/>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a:extLst>
              <a:ext uri="{FF2B5EF4-FFF2-40B4-BE49-F238E27FC236}">
                <a16:creationId xmlns:a16="http://schemas.microsoft.com/office/drawing/2014/main" id="{E076520C-E762-6555-192E-49F534B60DE3}"/>
              </a:ext>
            </a:extLst>
          </p:cNvPr>
          <p:cNvSpPr/>
          <p:nvPr/>
        </p:nvSpPr>
        <p:spPr>
          <a:xfrm>
            <a:off x="796962" y="7577515"/>
            <a:ext cx="5618835" cy="725532"/>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5: </a:t>
            </a:r>
            <a:r>
              <a:rPr lang="en-US" sz="1425" dirty="0">
                <a:solidFill>
                  <a:srgbClr val="2B2B35"/>
                </a:solidFill>
                <a:latin typeface="Titillium Web" panose="00000500000000000000" pitchFamily="2" charset="0"/>
                <a:ea typeface="Roboto Condensed" pitchFamily="34" charset="-122"/>
                <a:cs typeface="Roboto Condensed" pitchFamily="34" charset="-120"/>
              </a:rPr>
              <a:t>Financial Systems Assessment</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9B17B9EA-522B-95BD-8FE1-F44FF928449F}"/>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4" name="Table 13">
            <a:extLst>
              <a:ext uri="{FF2B5EF4-FFF2-40B4-BE49-F238E27FC236}">
                <a16:creationId xmlns:a16="http://schemas.microsoft.com/office/drawing/2014/main" id="{54CED2A9-F8F0-3861-8A7B-E6C6D39BE586}"/>
              </a:ext>
            </a:extLst>
          </p:cNvPr>
          <p:cNvGraphicFramePr>
            <a:graphicFrameLocks noGrp="1"/>
          </p:cNvGraphicFramePr>
          <p:nvPr>
            <p:extLst>
              <p:ext uri="{D42A27DB-BD31-4B8C-83A1-F6EECF244321}">
                <p14:modId xmlns:p14="http://schemas.microsoft.com/office/powerpoint/2010/main" val="2529432693"/>
              </p:ext>
            </p:extLst>
          </p:nvPr>
        </p:nvGraphicFramePr>
        <p:xfrm>
          <a:off x="796962" y="3740941"/>
          <a:ext cx="6516534" cy="3836574"/>
        </p:xfrm>
        <a:graphic>
          <a:graphicData uri="http://schemas.openxmlformats.org/drawingml/2006/table">
            <a:tbl>
              <a:tblPr firstRow="1" firstCol="1" bandRow="1">
                <a:tableStyleId>{7E9639D4-E3E2-4D34-9284-5A2195B3D0D7}</a:tableStyleId>
              </a:tblPr>
              <a:tblGrid>
                <a:gridCol w="3258267">
                  <a:extLst>
                    <a:ext uri="{9D8B030D-6E8A-4147-A177-3AD203B41FA5}">
                      <a16:colId xmlns:a16="http://schemas.microsoft.com/office/drawing/2014/main" val="2614702910"/>
                    </a:ext>
                  </a:extLst>
                </a:gridCol>
                <a:gridCol w="3258267">
                  <a:extLst>
                    <a:ext uri="{9D8B030D-6E8A-4147-A177-3AD203B41FA5}">
                      <a16:colId xmlns:a16="http://schemas.microsoft.com/office/drawing/2014/main" val="2490726485"/>
                    </a:ext>
                  </a:extLst>
                </a:gridCol>
              </a:tblGrid>
              <a:tr h="548082">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Intervention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Estimated Cost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3863859858"/>
                  </a:ext>
                </a:extLst>
              </a:tr>
              <a:tr h="548082">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Brand Refresh and Marketing Collateral</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R60,000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8238273"/>
                  </a:ext>
                </a:extLst>
              </a:tr>
              <a:tr h="548082">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Website Development and Online Presence</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R70,000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7110045"/>
                  </a:ext>
                </a:extLst>
              </a:tr>
              <a:tr h="548082">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Digital Marketing Campaigns</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R60,000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7738142"/>
                  </a:ext>
                </a:extLst>
              </a:tr>
              <a:tr h="548082">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Tender Preparation Capacity</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R40,000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689709"/>
                  </a:ext>
                </a:extLst>
              </a:tr>
              <a:tr h="548082">
                <a:tc>
                  <a:txBody>
                    <a:bodyPr/>
                    <a:lstStyle/>
                    <a:p>
                      <a:pPr marL="0" marR="0">
                        <a:lnSpc>
                          <a:spcPct val="115000"/>
                        </a:lnSpc>
                        <a:spcAft>
                          <a:spcPts val="800"/>
                        </a:spcAft>
                        <a:buNone/>
                      </a:pPr>
                      <a:r>
                        <a:rPr lang="en-US" sz="1200" kern="100" dirty="0">
                          <a:effectLst/>
                          <a:latin typeface="Titillium Web" panose="00000500000000000000" pitchFamily="2" charset="0"/>
                          <a:ea typeface="Aptos" panose="020B0004020202020204" pitchFamily="34" charset="0"/>
                          <a:cs typeface="Times New Roman" panose="02020603050405020304" pitchFamily="18" charset="0"/>
                        </a:rPr>
                        <a:t>Client Relationship Management</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R20,000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8875948"/>
                  </a:ext>
                </a:extLst>
              </a:tr>
              <a:tr h="548082">
                <a:tc>
                  <a:txBody>
                    <a:bodyPr/>
                    <a:lstStyle/>
                    <a:p>
                      <a:pPr marL="0" marR="0">
                        <a:lnSpc>
                          <a:spcPct val="115000"/>
                        </a:lnSpc>
                        <a:spcAft>
                          <a:spcPts val="800"/>
                        </a:spcAft>
                        <a:buNone/>
                      </a:pPr>
                      <a:r>
                        <a:rPr lang="en-US" sz="1200" b="1" kern="100" dirty="0">
                          <a:effectLst/>
                          <a:latin typeface="Titillium Web" panose="00000500000000000000" pitchFamily="2" charset="0"/>
                          <a:ea typeface="Aptos" panose="020B0004020202020204" pitchFamily="34" charset="0"/>
                          <a:cs typeface="Times New Roman" panose="02020603050405020304" pitchFamily="18" charset="0"/>
                        </a:rPr>
                        <a:t>Total</a:t>
                      </a:r>
                      <a:endParaRPr lang="en-US"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b="1" kern="100" dirty="0">
                          <a:effectLst/>
                          <a:latin typeface="Titillium Web" panose="00000500000000000000" pitchFamily="2" charset="0"/>
                          <a:ea typeface="Aptos" panose="020B0004020202020204" pitchFamily="34" charset="0"/>
                          <a:cs typeface="Times New Roman" panose="02020603050405020304" pitchFamily="18" charset="0"/>
                        </a:rPr>
                        <a:t>R250,000</a:t>
                      </a:r>
                      <a:endParaRPr lang="en-US"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23882680"/>
                  </a:ext>
                </a:extLst>
              </a:tr>
            </a:tbl>
          </a:graphicData>
        </a:graphic>
      </p:graphicFrame>
      <p:grpSp>
        <p:nvGrpSpPr>
          <p:cNvPr id="10" name="Group 9">
            <a:extLst>
              <a:ext uri="{FF2B5EF4-FFF2-40B4-BE49-F238E27FC236}">
                <a16:creationId xmlns:a16="http://schemas.microsoft.com/office/drawing/2014/main" id="{C43F807E-890D-FA0A-AF32-AF63E3AE41F2}"/>
              </a:ext>
            </a:extLst>
          </p:cNvPr>
          <p:cNvGrpSpPr/>
          <p:nvPr/>
        </p:nvGrpSpPr>
        <p:grpSpPr>
          <a:xfrm>
            <a:off x="5999045" y="7902997"/>
            <a:ext cx="1314450" cy="1449210"/>
            <a:chOff x="5999045" y="7407697"/>
            <a:chExt cx="1314450" cy="1449210"/>
          </a:xfrm>
        </p:grpSpPr>
        <p:sp>
          <p:nvSpPr>
            <p:cNvPr id="15" name="Text 4">
              <a:extLst>
                <a:ext uri="{FF2B5EF4-FFF2-40B4-BE49-F238E27FC236}">
                  <a16:creationId xmlns:a16="http://schemas.microsoft.com/office/drawing/2014/main" id="{956FCB06-AD55-4643-9CDC-7619E2F5F48D}"/>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BFAA4624-1654-04BF-7AC9-6678987E48DA}"/>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D162606B-91E1-4AB5-5C56-3DF9B2018CBD}"/>
              </a:ext>
            </a:extLst>
          </p:cNvPr>
          <p:cNvGrpSpPr/>
          <p:nvPr/>
        </p:nvGrpSpPr>
        <p:grpSpPr>
          <a:xfrm>
            <a:off x="5657974" y="1412484"/>
            <a:ext cx="1382886" cy="1387866"/>
            <a:chOff x="5591781" y="1412484"/>
            <a:chExt cx="1382886" cy="1387866"/>
          </a:xfrm>
        </p:grpSpPr>
        <p:sp>
          <p:nvSpPr>
            <p:cNvPr id="17" name="Rectangle 16">
              <a:extLst>
                <a:ext uri="{FF2B5EF4-FFF2-40B4-BE49-F238E27FC236}">
                  <a16:creationId xmlns:a16="http://schemas.microsoft.com/office/drawing/2014/main" id="{332DDC86-158F-98B4-21E0-E5DD2D9BCBDA}"/>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90BD5196-C8B8-EB33-7319-6A32DA4C424C}"/>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F6B14B7C-EE51-140E-CB8F-79717DA4ADBA}"/>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23" name="TextBox 22">
            <a:extLst>
              <a:ext uri="{FF2B5EF4-FFF2-40B4-BE49-F238E27FC236}">
                <a16:creationId xmlns:a16="http://schemas.microsoft.com/office/drawing/2014/main" id="{82B97E68-A5CB-EBCE-0A20-59D04F1058C2}"/>
              </a:ext>
            </a:extLst>
          </p:cNvPr>
          <p:cNvSpPr txBox="1"/>
          <p:nvPr/>
        </p:nvSpPr>
        <p:spPr>
          <a:xfrm>
            <a:off x="720898" y="2493056"/>
            <a:ext cx="4937075" cy="1113125"/>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table below presents the estimated cost of implementing market interventions over a 12-month period. These figures reflect a lean execution model that leverages internal resources supplemented by light-touch external support.</a:t>
            </a:r>
            <a:r>
              <a:rPr lang="en-GB" sz="1200" dirty="0">
                <a:latin typeface="Titillium Web" panose="00000500000000000000" pitchFamily="2" charset="0"/>
              </a:rPr>
              <a:t> The budget that we propose for this Domain is </a:t>
            </a:r>
            <a:r>
              <a:rPr lang="en-US" sz="1200" dirty="0">
                <a:latin typeface="Titillium Web" panose="00000500000000000000" pitchFamily="2" charset="0"/>
                <a:ea typeface="Arial" pitchFamily="34" charset="-122"/>
                <a:cs typeface="Arial" pitchFamily="34" charset="-120"/>
              </a:rPr>
              <a:t>R250,000</a:t>
            </a:r>
            <a:r>
              <a:rPr lang="en-GB" sz="1200" dirty="0">
                <a:latin typeface="Titillium Web" panose="00000500000000000000" pitchFamily="2" charset="0"/>
              </a:rPr>
              <a:t> broken down as follows:</a:t>
            </a:r>
            <a:endParaRPr lang="en-US" sz="1200" dirty="0">
              <a:latin typeface="Titillium Web" panose="00000500000000000000" pitchFamily="2" charset="0"/>
            </a:endParaRPr>
          </a:p>
        </p:txBody>
      </p:sp>
    </p:spTree>
    <p:extLst>
      <p:ext uri="{BB962C8B-B14F-4D97-AF65-F5344CB8AC3E}">
        <p14:creationId xmlns:p14="http://schemas.microsoft.com/office/powerpoint/2010/main" val="40735733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63E4D6-2C61-0CA8-8E53-787AE0DFD9A5}"/>
            </a:ext>
          </a:extLst>
        </p:cNvPr>
        <p:cNvGrpSpPr/>
        <p:nvPr/>
      </p:nvGrpSpPr>
      <p:grpSpPr>
        <a:xfrm>
          <a:off x="0" y="0"/>
          <a:ext cx="0" cy="0"/>
          <a:chOff x="0" y="0"/>
          <a:chExt cx="0" cy="0"/>
        </a:xfrm>
      </p:grpSpPr>
      <p:pic>
        <p:nvPicPr>
          <p:cNvPr id="2" name="Image 2" descr="preencoded.png">
            <a:extLst>
              <a:ext uri="{FF2B5EF4-FFF2-40B4-BE49-F238E27FC236}">
                <a16:creationId xmlns:a16="http://schemas.microsoft.com/office/drawing/2014/main" id="{CBF2DEEB-7B9A-72CF-9D02-8D8E063F4B74}"/>
              </a:ext>
            </a:extLst>
          </p:cNvPr>
          <p:cNvPicPr>
            <a:picLocks noChangeAspect="1"/>
          </p:cNvPicPr>
          <p:nvPr/>
        </p:nvPicPr>
        <p:blipFill>
          <a:blip r:embed="rId2"/>
          <a:stretch>
            <a:fillRect/>
          </a:stretch>
        </p:blipFill>
        <p:spPr>
          <a:xfrm>
            <a:off x="807232" y="1549479"/>
            <a:ext cx="85725" cy="981075"/>
          </a:xfrm>
          <a:prstGeom prst="rect">
            <a:avLst/>
          </a:prstGeom>
        </p:spPr>
      </p:pic>
      <p:pic>
        <p:nvPicPr>
          <p:cNvPr id="3" name="Image 3" descr="preencoded.png">
            <a:extLst>
              <a:ext uri="{FF2B5EF4-FFF2-40B4-BE49-F238E27FC236}">
                <a16:creationId xmlns:a16="http://schemas.microsoft.com/office/drawing/2014/main" id="{127DFEBE-B875-D126-4040-B94D98DA4AB2}"/>
              </a:ext>
            </a:extLst>
          </p:cNvPr>
          <p:cNvPicPr>
            <a:picLocks noChangeAspect="1"/>
          </p:cNvPicPr>
          <p:nvPr/>
        </p:nvPicPr>
        <p:blipFill>
          <a:blip r:embed="rId3"/>
          <a:stretch>
            <a:fillRect/>
          </a:stretch>
        </p:blipFill>
        <p:spPr>
          <a:xfrm>
            <a:off x="796962" y="919932"/>
            <a:ext cx="6177705" cy="190500"/>
          </a:xfrm>
          <a:prstGeom prst="rect">
            <a:avLst/>
          </a:prstGeom>
        </p:spPr>
      </p:pic>
      <p:sp>
        <p:nvSpPr>
          <p:cNvPr id="4" name="Text 0">
            <a:extLst>
              <a:ext uri="{FF2B5EF4-FFF2-40B4-BE49-F238E27FC236}">
                <a16:creationId xmlns:a16="http://schemas.microsoft.com/office/drawing/2014/main" id="{DA7E4FE5-BD7F-F73A-C256-84E95DBF3A4C}"/>
              </a:ext>
            </a:extLst>
          </p:cNvPr>
          <p:cNvSpPr/>
          <p:nvPr/>
        </p:nvSpPr>
        <p:spPr>
          <a:xfrm>
            <a:off x="966743" y="1728842"/>
            <a:ext cx="3676650" cy="76248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5.5 Budget Justification</a:t>
            </a:r>
          </a:p>
        </p:txBody>
      </p:sp>
      <p:sp>
        <p:nvSpPr>
          <p:cNvPr id="5" name="Text 1">
            <a:extLst>
              <a:ext uri="{FF2B5EF4-FFF2-40B4-BE49-F238E27FC236}">
                <a16:creationId xmlns:a16="http://schemas.microsoft.com/office/drawing/2014/main" id="{EB874E23-D0D7-D0EA-9B5C-074FFF895C01}"/>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6" name="Text 2">
            <a:extLst>
              <a:ext uri="{FF2B5EF4-FFF2-40B4-BE49-F238E27FC236}">
                <a16:creationId xmlns:a16="http://schemas.microsoft.com/office/drawing/2014/main" id="{9B2512FB-84E2-5E09-D8E2-6BD6C4B9BC85}"/>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7" name="Text 3">
            <a:extLst>
              <a:ext uri="{FF2B5EF4-FFF2-40B4-BE49-F238E27FC236}">
                <a16:creationId xmlns:a16="http://schemas.microsoft.com/office/drawing/2014/main" id="{17079DD9-B1F1-06E4-8D64-B2ABBB438966}"/>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8" name="Text 5">
            <a:extLst>
              <a:ext uri="{FF2B5EF4-FFF2-40B4-BE49-F238E27FC236}">
                <a16:creationId xmlns:a16="http://schemas.microsoft.com/office/drawing/2014/main" id="{A23A25B3-3B69-739C-F242-79D63BA940DD}"/>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9" name="Group 8">
            <a:extLst>
              <a:ext uri="{FF2B5EF4-FFF2-40B4-BE49-F238E27FC236}">
                <a16:creationId xmlns:a16="http://schemas.microsoft.com/office/drawing/2014/main" id="{AB4CEE36-A869-0669-42D4-679B6592A499}"/>
              </a:ext>
            </a:extLst>
          </p:cNvPr>
          <p:cNvGrpSpPr/>
          <p:nvPr/>
        </p:nvGrpSpPr>
        <p:grpSpPr>
          <a:xfrm>
            <a:off x="256735" y="3363160"/>
            <a:ext cx="4979684" cy="6426898"/>
            <a:chOff x="1650861" y="1521118"/>
            <a:chExt cx="3318131" cy="6426898"/>
          </a:xfrm>
        </p:grpSpPr>
        <p:sp>
          <p:nvSpPr>
            <p:cNvPr id="15" name="Text 1">
              <a:extLst>
                <a:ext uri="{FF2B5EF4-FFF2-40B4-BE49-F238E27FC236}">
                  <a16:creationId xmlns:a16="http://schemas.microsoft.com/office/drawing/2014/main" id="{C7EF7900-6887-E989-7F66-FED2D65FBBCC}"/>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16" name="Text 2">
              <a:extLst>
                <a:ext uri="{FF2B5EF4-FFF2-40B4-BE49-F238E27FC236}">
                  <a16:creationId xmlns:a16="http://schemas.microsoft.com/office/drawing/2014/main" id="{CF15ACBD-B24E-5A62-2FA4-BE265ED3C5FE}"/>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Brand Refresh </a:t>
              </a:r>
            </a:p>
          </p:txBody>
        </p:sp>
        <p:sp>
          <p:nvSpPr>
            <p:cNvPr id="17" name="Text 3">
              <a:extLst>
                <a:ext uri="{FF2B5EF4-FFF2-40B4-BE49-F238E27FC236}">
                  <a16:creationId xmlns:a16="http://schemas.microsoft.com/office/drawing/2014/main" id="{CDE5A9F0-EA84-EC14-254D-45AFD4A11718}"/>
                </a:ext>
              </a:extLst>
            </p:cNvPr>
            <p:cNvSpPr/>
            <p:nvPr/>
          </p:nvSpPr>
          <p:spPr>
            <a:xfrm>
              <a:off x="2507686" y="1832909"/>
              <a:ext cx="2461306" cy="86937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Establishes a professional identity and consistent branding, which is essential for credibility with clients and funders.</a:t>
              </a:r>
              <a:endParaRPr lang="en-US" sz="1100" dirty="0">
                <a:latin typeface="Titillium Web" panose="00000500000000000000" pitchFamily="2" charset="0"/>
              </a:endParaRPr>
            </a:p>
          </p:txBody>
        </p:sp>
        <p:sp>
          <p:nvSpPr>
            <p:cNvPr id="18" name="Text 4">
              <a:extLst>
                <a:ext uri="{FF2B5EF4-FFF2-40B4-BE49-F238E27FC236}">
                  <a16:creationId xmlns:a16="http://schemas.microsoft.com/office/drawing/2014/main" id="{24F7B9BF-BFC6-3179-3862-E39D3567818D}"/>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19" name="Text 5">
              <a:extLst>
                <a:ext uri="{FF2B5EF4-FFF2-40B4-BE49-F238E27FC236}">
                  <a16:creationId xmlns:a16="http://schemas.microsoft.com/office/drawing/2014/main" id="{8DCE1BD2-D098-41A3-F78C-D7C2DE0D2729}"/>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Website Development </a:t>
              </a:r>
            </a:p>
          </p:txBody>
        </p:sp>
        <p:sp>
          <p:nvSpPr>
            <p:cNvPr id="20" name="Text 6">
              <a:extLst>
                <a:ext uri="{FF2B5EF4-FFF2-40B4-BE49-F238E27FC236}">
                  <a16:creationId xmlns:a16="http://schemas.microsoft.com/office/drawing/2014/main" id="{5F9D6E5D-BFF3-3DFF-17E7-E44380B81A29}"/>
                </a:ext>
              </a:extLst>
            </p:cNvPr>
            <p:cNvSpPr/>
            <p:nvPr/>
          </p:nvSpPr>
          <p:spPr>
            <a:xfrm>
              <a:off x="2507686" y="3237912"/>
              <a:ext cx="2329214" cy="759947"/>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Provides a digital storefront that improves visibility, showcases services, and supports digital marketing campaigns.</a:t>
              </a:r>
              <a:endParaRPr lang="en-US" sz="1100" dirty="0">
                <a:latin typeface="Titillium Web" panose="00000500000000000000" pitchFamily="2" charset="0"/>
              </a:endParaRPr>
            </a:p>
          </p:txBody>
        </p:sp>
        <p:sp>
          <p:nvSpPr>
            <p:cNvPr id="21" name="Text 7">
              <a:extLst>
                <a:ext uri="{FF2B5EF4-FFF2-40B4-BE49-F238E27FC236}">
                  <a16:creationId xmlns:a16="http://schemas.microsoft.com/office/drawing/2014/main" id="{4D265CE7-EF46-4687-800E-0E2FA8626A62}"/>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22" name="Text 8">
              <a:extLst>
                <a:ext uri="{FF2B5EF4-FFF2-40B4-BE49-F238E27FC236}">
                  <a16:creationId xmlns:a16="http://schemas.microsoft.com/office/drawing/2014/main" id="{BBC8D877-45B5-16EA-8BE2-09FFEE64A5C5}"/>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Digital Marketing Campaigns</a:t>
              </a:r>
            </a:p>
          </p:txBody>
        </p:sp>
        <p:sp>
          <p:nvSpPr>
            <p:cNvPr id="23" name="Text 9">
              <a:extLst>
                <a:ext uri="{FF2B5EF4-FFF2-40B4-BE49-F238E27FC236}">
                  <a16:creationId xmlns:a16="http://schemas.microsoft.com/office/drawing/2014/main" id="{331BB0C7-0E61-E1F4-DD2F-4356B528C7C0}"/>
                </a:ext>
              </a:extLst>
            </p:cNvPr>
            <p:cNvSpPr/>
            <p:nvPr/>
          </p:nvSpPr>
          <p:spPr>
            <a:xfrm>
              <a:off x="2507686" y="4556153"/>
              <a:ext cx="2329214"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Expands market reach, generates leads, and builds awareness among target clients in both public and private sectors.</a:t>
              </a:r>
              <a:endParaRPr lang="en-US" sz="1100" dirty="0">
                <a:latin typeface="Titillium Web" panose="00000500000000000000" pitchFamily="2" charset="0"/>
              </a:endParaRPr>
            </a:p>
          </p:txBody>
        </p:sp>
        <p:sp>
          <p:nvSpPr>
            <p:cNvPr id="24" name="Text 10">
              <a:extLst>
                <a:ext uri="{FF2B5EF4-FFF2-40B4-BE49-F238E27FC236}">
                  <a16:creationId xmlns:a16="http://schemas.microsoft.com/office/drawing/2014/main" id="{6540DE7B-0A7C-BF56-EDD5-8EAC84132855}"/>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25" name="Text 11">
              <a:extLst>
                <a:ext uri="{FF2B5EF4-FFF2-40B4-BE49-F238E27FC236}">
                  <a16:creationId xmlns:a16="http://schemas.microsoft.com/office/drawing/2014/main" id="{5663EEF0-0798-6BE6-E150-14DC0C697319}"/>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Tender Preparation Capacity</a:t>
              </a:r>
            </a:p>
          </p:txBody>
        </p:sp>
        <p:sp>
          <p:nvSpPr>
            <p:cNvPr id="26" name="Text 12">
              <a:extLst>
                <a:ext uri="{FF2B5EF4-FFF2-40B4-BE49-F238E27FC236}">
                  <a16:creationId xmlns:a16="http://schemas.microsoft.com/office/drawing/2014/main" id="{707334E0-8E4A-10ED-CAEA-ADF405DAE685}"/>
                </a:ext>
              </a:extLst>
            </p:cNvPr>
            <p:cNvSpPr/>
            <p:nvPr/>
          </p:nvSpPr>
          <p:spPr>
            <a:xfrm>
              <a:off x="2507686" y="5872871"/>
              <a:ext cx="2329214" cy="7758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Strengthens ability to compete for government and institutional contracts by ensuring bids are professional and competitive.</a:t>
              </a:r>
              <a:endParaRPr lang="en-US" sz="1100" dirty="0">
                <a:latin typeface="Titillium Web" panose="00000500000000000000" pitchFamily="2" charset="0"/>
              </a:endParaRPr>
            </a:p>
          </p:txBody>
        </p:sp>
        <p:sp>
          <p:nvSpPr>
            <p:cNvPr id="27" name="Text 13">
              <a:extLst>
                <a:ext uri="{FF2B5EF4-FFF2-40B4-BE49-F238E27FC236}">
                  <a16:creationId xmlns:a16="http://schemas.microsoft.com/office/drawing/2014/main" id="{96111E83-690D-CCFD-3FFE-989D0611CA65}"/>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28" name="Text 14">
              <a:extLst>
                <a:ext uri="{FF2B5EF4-FFF2-40B4-BE49-F238E27FC236}">
                  <a16:creationId xmlns:a16="http://schemas.microsoft.com/office/drawing/2014/main" id="{BEF1D8B6-2CDB-CEC0-2997-55D970864908}"/>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Client Relationship Management</a:t>
              </a:r>
            </a:p>
          </p:txBody>
        </p:sp>
        <p:sp>
          <p:nvSpPr>
            <p:cNvPr id="29" name="Text 15">
              <a:extLst>
                <a:ext uri="{FF2B5EF4-FFF2-40B4-BE49-F238E27FC236}">
                  <a16:creationId xmlns:a16="http://schemas.microsoft.com/office/drawing/2014/main" id="{415A5622-DEF3-EB8A-9BFC-437215DC0EA0}"/>
                </a:ext>
              </a:extLst>
            </p:cNvPr>
            <p:cNvSpPr/>
            <p:nvPr/>
          </p:nvSpPr>
          <p:spPr>
            <a:xfrm>
              <a:off x="2507686" y="7189590"/>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Ensures consistent follow-ups, client feedback tracking, and loyalty-building initiatives to retain business.</a:t>
              </a:r>
              <a:endParaRPr lang="en-US" sz="1100" dirty="0">
                <a:latin typeface="Titillium Web" panose="00000500000000000000" pitchFamily="2" charset="0"/>
              </a:endParaRPr>
            </a:p>
          </p:txBody>
        </p:sp>
      </p:grpSp>
      <p:sp>
        <p:nvSpPr>
          <p:cNvPr id="39" name="Text 1">
            <a:extLst>
              <a:ext uri="{FF2B5EF4-FFF2-40B4-BE49-F238E27FC236}">
                <a16:creationId xmlns:a16="http://schemas.microsoft.com/office/drawing/2014/main" id="{0B1D33B4-E502-4DA0-21BD-00CE5F4CC1CA}"/>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40" name="Rectangle 39">
            <a:extLst>
              <a:ext uri="{FF2B5EF4-FFF2-40B4-BE49-F238E27FC236}">
                <a16:creationId xmlns:a16="http://schemas.microsoft.com/office/drawing/2014/main" id="{E191FCB8-678D-15E8-6BDE-4C74BFE2E1BB}"/>
              </a:ext>
            </a:extLst>
          </p:cNvPr>
          <p:cNvSpPr/>
          <p:nvPr/>
        </p:nvSpPr>
        <p:spPr>
          <a:xfrm>
            <a:off x="5591781" y="3358037"/>
            <a:ext cx="1382886" cy="6447258"/>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1" name="TextBox 40">
            <a:extLst>
              <a:ext uri="{FF2B5EF4-FFF2-40B4-BE49-F238E27FC236}">
                <a16:creationId xmlns:a16="http://schemas.microsoft.com/office/drawing/2014/main" id="{1B7F5352-39DE-00A3-A39A-6C386FCD3117}"/>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Domain Budget = R250K</a:t>
            </a:r>
            <a:endParaRPr lang="en-ZA" sz="2800" b="1" dirty="0">
              <a:solidFill>
                <a:schemeClr val="bg1"/>
              </a:solidFill>
              <a:latin typeface="Titillium Web" panose="00000500000000000000" pitchFamily="2" charset="0"/>
            </a:endParaRPr>
          </a:p>
        </p:txBody>
      </p:sp>
      <p:sp>
        <p:nvSpPr>
          <p:cNvPr id="42" name="Rectangle 41">
            <a:extLst>
              <a:ext uri="{FF2B5EF4-FFF2-40B4-BE49-F238E27FC236}">
                <a16:creationId xmlns:a16="http://schemas.microsoft.com/office/drawing/2014/main" id="{D489989E-DECA-9273-87A9-4042C3398E3A}"/>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8" name="Rectangle 57">
            <a:extLst>
              <a:ext uri="{FF2B5EF4-FFF2-40B4-BE49-F238E27FC236}">
                <a16:creationId xmlns:a16="http://schemas.microsoft.com/office/drawing/2014/main" id="{CA22F3CF-8B05-BC43-DE50-77C7ADFD85C6}"/>
              </a:ext>
            </a:extLst>
          </p:cNvPr>
          <p:cNvSpPr/>
          <p:nvPr/>
        </p:nvSpPr>
        <p:spPr>
          <a:xfrm>
            <a:off x="252603" y="3398071"/>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1" name="Rectangle 60">
            <a:extLst>
              <a:ext uri="{FF2B5EF4-FFF2-40B4-BE49-F238E27FC236}">
                <a16:creationId xmlns:a16="http://schemas.microsoft.com/office/drawing/2014/main" id="{EC523872-6126-B562-AFF6-5983E1E94354}"/>
              </a:ext>
            </a:extLst>
          </p:cNvPr>
          <p:cNvSpPr/>
          <p:nvPr/>
        </p:nvSpPr>
        <p:spPr>
          <a:xfrm>
            <a:off x="252603" y="4698542"/>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4" name="Rectangle 63">
            <a:extLst>
              <a:ext uri="{FF2B5EF4-FFF2-40B4-BE49-F238E27FC236}">
                <a16:creationId xmlns:a16="http://schemas.microsoft.com/office/drawing/2014/main" id="{C02C1BEC-C044-DA0C-9F7D-6D7DCC2571B3}"/>
              </a:ext>
            </a:extLst>
          </p:cNvPr>
          <p:cNvSpPr/>
          <p:nvPr/>
        </p:nvSpPr>
        <p:spPr>
          <a:xfrm>
            <a:off x="252603" y="5999014"/>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7" name="Rectangle 66">
            <a:extLst>
              <a:ext uri="{FF2B5EF4-FFF2-40B4-BE49-F238E27FC236}">
                <a16:creationId xmlns:a16="http://schemas.microsoft.com/office/drawing/2014/main" id="{631CF802-8A5D-B871-D897-314F62F2DA01}"/>
              </a:ext>
            </a:extLst>
          </p:cNvPr>
          <p:cNvSpPr/>
          <p:nvPr/>
        </p:nvSpPr>
        <p:spPr>
          <a:xfrm>
            <a:off x="257156" y="7313316"/>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70" name="Rectangle 69">
            <a:extLst>
              <a:ext uri="{FF2B5EF4-FFF2-40B4-BE49-F238E27FC236}">
                <a16:creationId xmlns:a16="http://schemas.microsoft.com/office/drawing/2014/main" id="{8517C548-9B58-A56A-2E35-6D0D04429ABD}"/>
              </a:ext>
            </a:extLst>
          </p:cNvPr>
          <p:cNvSpPr/>
          <p:nvPr/>
        </p:nvSpPr>
        <p:spPr>
          <a:xfrm>
            <a:off x="252603" y="8608000"/>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grpSp>
        <p:nvGrpSpPr>
          <p:cNvPr id="12" name="Group 11">
            <a:extLst>
              <a:ext uri="{FF2B5EF4-FFF2-40B4-BE49-F238E27FC236}">
                <a16:creationId xmlns:a16="http://schemas.microsoft.com/office/drawing/2014/main" id="{33EBFF55-EA9E-C5D8-664A-038CC56C1B0C}"/>
              </a:ext>
            </a:extLst>
          </p:cNvPr>
          <p:cNvGrpSpPr/>
          <p:nvPr/>
        </p:nvGrpSpPr>
        <p:grpSpPr>
          <a:xfrm>
            <a:off x="5657974" y="1412484"/>
            <a:ext cx="1382886" cy="1387866"/>
            <a:chOff x="5591781" y="1412484"/>
            <a:chExt cx="1382886" cy="1387866"/>
          </a:xfrm>
        </p:grpSpPr>
        <p:sp>
          <p:nvSpPr>
            <p:cNvPr id="13" name="Rectangle 12">
              <a:extLst>
                <a:ext uri="{FF2B5EF4-FFF2-40B4-BE49-F238E27FC236}">
                  <a16:creationId xmlns:a16="http://schemas.microsoft.com/office/drawing/2014/main" id="{6CC9BF91-FDAC-6E07-F530-C87AC5299CF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4" name="Picture 13">
              <a:extLst>
                <a:ext uri="{FF2B5EF4-FFF2-40B4-BE49-F238E27FC236}">
                  <a16:creationId xmlns:a16="http://schemas.microsoft.com/office/drawing/2014/main" id="{CE2F8F36-2944-B8A8-6037-F5446511FE6E}"/>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30" name="Rectangle 29">
              <a:extLst>
                <a:ext uri="{FF2B5EF4-FFF2-40B4-BE49-F238E27FC236}">
                  <a16:creationId xmlns:a16="http://schemas.microsoft.com/office/drawing/2014/main" id="{18D0EAB1-D6AC-60D3-233E-62EE2C7E4E4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dirty="0"/>
            </a:p>
          </p:txBody>
        </p:sp>
      </p:grpSp>
      <p:sp>
        <p:nvSpPr>
          <p:cNvPr id="31" name="TextBox 30">
            <a:extLst>
              <a:ext uri="{FF2B5EF4-FFF2-40B4-BE49-F238E27FC236}">
                <a16:creationId xmlns:a16="http://schemas.microsoft.com/office/drawing/2014/main" id="{D0B98DDF-722D-2A7B-A45F-E155E4AEB42D}"/>
              </a:ext>
            </a:extLst>
          </p:cNvPr>
          <p:cNvSpPr txBox="1"/>
          <p:nvPr/>
        </p:nvSpPr>
        <p:spPr>
          <a:xfrm>
            <a:off x="259114" y="3776051"/>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R60K</a:t>
            </a:r>
          </a:p>
        </p:txBody>
      </p:sp>
      <p:sp>
        <p:nvSpPr>
          <p:cNvPr id="32" name="TextBox 31">
            <a:extLst>
              <a:ext uri="{FF2B5EF4-FFF2-40B4-BE49-F238E27FC236}">
                <a16:creationId xmlns:a16="http://schemas.microsoft.com/office/drawing/2014/main" id="{B1060805-6B3A-F9A0-DC7B-C017397AB2EF}"/>
              </a:ext>
            </a:extLst>
          </p:cNvPr>
          <p:cNvSpPr txBox="1"/>
          <p:nvPr/>
        </p:nvSpPr>
        <p:spPr>
          <a:xfrm>
            <a:off x="264118" y="5103560"/>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R70K</a:t>
            </a:r>
          </a:p>
        </p:txBody>
      </p:sp>
      <p:sp>
        <p:nvSpPr>
          <p:cNvPr id="33" name="TextBox 32">
            <a:extLst>
              <a:ext uri="{FF2B5EF4-FFF2-40B4-BE49-F238E27FC236}">
                <a16:creationId xmlns:a16="http://schemas.microsoft.com/office/drawing/2014/main" id="{F32E2FFE-3F2C-B4B9-F3C5-91AA01E5D6FF}"/>
              </a:ext>
            </a:extLst>
          </p:cNvPr>
          <p:cNvSpPr txBox="1"/>
          <p:nvPr/>
        </p:nvSpPr>
        <p:spPr>
          <a:xfrm>
            <a:off x="258013" y="639371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R60K</a:t>
            </a:r>
          </a:p>
        </p:txBody>
      </p:sp>
      <p:sp>
        <p:nvSpPr>
          <p:cNvPr id="34" name="TextBox 33">
            <a:extLst>
              <a:ext uri="{FF2B5EF4-FFF2-40B4-BE49-F238E27FC236}">
                <a16:creationId xmlns:a16="http://schemas.microsoft.com/office/drawing/2014/main" id="{1C922E27-513A-BE7E-36A3-BB21DDA806DD}"/>
              </a:ext>
            </a:extLst>
          </p:cNvPr>
          <p:cNvSpPr txBox="1"/>
          <p:nvPr/>
        </p:nvSpPr>
        <p:spPr>
          <a:xfrm>
            <a:off x="259114" y="7700318"/>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R40K</a:t>
            </a:r>
          </a:p>
        </p:txBody>
      </p:sp>
      <p:sp>
        <p:nvSpPr>
          <p:cNvPr id="43" name="TextBox 42">
            <a:extLst>
              <a:ext uri="{FF2B5EF4-FFF2-40B4-BE49-F238E27FC236}">
                <a16:creationId xmlns:a16="http://schemas.microsoft.com/office/drawing/2014/main" id="{21AF16B8-B025-8E38-76D4-E39017D6A4D1}"/>
              </a:ext>
            </a:extLst>
          </p:cNvPr>
          <p:cNvSpPr txBox="1"/>
          <p:nvPr/>
        </p:nvSpPr>
        <p:spPr>
          <a:xfrm>
            <a:off x="258461" y="899500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R20K</a:t>
            </a:r>
          </a:p>
        </p:txBody>
      </p:sp>
    </p:spTree>
    <p:extLst>
      <p:ext uri="{BB962C8B-B14F-4D97-AF65-F5344CB8AC3E}">
        <p14:creationId xmlns:p14="http://schemas.microsoft.com/office/powerpoint/2010/main" val="22501792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CA177-2F86-FC59-B263-03D09E98D377}"/>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12D5CD10-FC4B-7DF8-9098-3614BEF31A0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48755CF8-1A9B-E70E-CD07-84F4F470754D}"/>
              </a:ext>
            </a:extLst>
          </p:cNvPr>
          <p:cNvSpPr/>
          <p:nvPr/>
        </p:nvSpPr>
        <p:spPr>
          <a:xfrm>
            <a:off x="796962" y="2474865"/>
            <a:ext cx="4861011" cy="6230985"/>
          </a:xfrm>
          <a:prstGeom prst="rect">
            <a:avLst/>
          </a:prstGeom>
          <a:noFill/>
          <a:ln/>
        </p:spPr>
        <p:txBody>
          <a:bodyPr wrap="square" lIns="0" tIns="0" rIns="0" bIns="0" rtlCol="0" anchor="ctr"/>
          <a:lstStyle/>
          <a:p>
            <a:pPr algn="l">
              <a:lnSpc>
                <a:spcPts val="1600"/>
              </a:lnSpc>
              <a:spcAft>
                <a:spcPts val="600"/>
              </a:spcAft>
            </a:pPr>
            <a:endParaRPr lang="en-US" sz="1200" dirty="0">
              <a:solidFill>
                <a:srgbClr val="1D1D1D"/>
              </a:solidFill>
              <a:latin typeface="Titillium Web" panose="00000500000000000000" pitchFamily="2" charset="0"/>
              <a:ea typeface="Titillium Web" pitchFamily="34" charset="-122"/>
              <a:cs typeface="Titillium Web" pitchFamily="34" charset="-120"/>
            </a:endParaRP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Investing in market positioning will deliver substantial returns by enhancing visibility, strengthening credibility, and creating pathways to larger, more sustainable contracts. The development of a refreshed brand identity and professional marketing collateral will provide immediate value by presenting the company as a credible, reliable, and empowerment-driven contractor. This will directly improve how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is perceived by both institutional and private clients, positioning it to compete for opportunities that require professional presentation and brand consistency.</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upgrade of the company’s website and online presence will further amplify returns by creating a digital storefront that is accessible to a wide range of clients. A professional, content-rich website and active social media platforms will not only generate inquiries but also demonstrate transparency and professionalism to funders and partners. </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Digital marketing campaigns will strengthen these returns by actively driving client engagement and lead generation. Targeted campaigns will expand visibility beyond the company’s current geographic footprint, while also reinforcing its position as a women-led and empowerment-focused enterprise. </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Tender preparation capacity will yield high returns by equipping the company to successfully bid for government and institutional contracts, which often represent long-term and higher-value engagements. These opportunities will provide recurring revenue streams and greater financial stability. In parallel, investments in client relationship management will ensure that existing clients remain engaged and satisfied, thereby increasing retention and repeat business.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Collectively, these interventions will deliver a strong return by moving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from a reactive, small-scale service provider to a proactive, credible, and competitive enterprise with the visibility and confidence to secure large-scale projects and long-term partnerships.</a:t>
            </a:r>
          </a:p>
        </p:txBody>
      </p:sp>
      <p:sp>
        <p:nvSpPr>
          <p:cNvPr id="9" name="Text 1">
            <a:extLst>
              <a:ext uri="{FF2B5EF4-FFF2-40B4-BE49-F238E27FC236}">
                <a16:creationId xmlns:a16="http://schemas.microsoft.com/office/drawing/2014/main" id="{4E040516-36BA-18B5-E03F-0E71F07A8370}"/>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4B24F8B8-0E8A-6ABD-1E23-1C0A5F194E70}"/>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5.6 Return on Investment</a:t>
            </a:r>
          </a:p>
        </p:txBody>
      </p:sp>
      <p:sp>
        <p:nvSpPr>
          <p:cNvPr id="11" name="Text 3">
            <a:extLst>
              <a:ext uri="{FF2B5EF4-FFF2-40B4-BE49-F238E27FC236}">
                <a16:creationId xmlns:a16="http://schemas.microsoft.com/office/drawing/2014/main" id="{363D27A1-81CF-9BF2-AB7D-F7D94D8313E7}"/>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52</a:t>
            </a:r>
            <a:endParaRPr lang="en-US" sz="1200" dirty="0">
              <a:latin typeface="Titillium Web" panose="00000500000000000000" pitchFamily="2" charset="0"/>
            </a:endParaRPr>
          </a:p>
        </p:txBody>
      </p:sp>
      <p:sp>
        <p:nvSpPr>
          <p:cNvPr id="12" name="Text 4">
            <a:extLst>
              <a:ext uri="{FF2B5EF4-FFF2-40B4-BE49-F238E27FC236}">
                <a16:creationId xmlns:a16="http://schemas.microsoft.com/office/drawing/2014/main" id="{FFEA105B-3835-C523-9C78-3A53217E31E2}"/>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B6F6BB5E-9C3C-45D9-F54D-54CD4B354F0E}"/>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01019D7D-5019-3E44-804F-656E9B16C10D}"/>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BAE5C609-A84E-4608-B1B0-AD7EA9879A8A}"/>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20126A52-3EFD-CA4E-3931-763B8FF0B38E}"/>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2" name="Flowchart: Connector 1">
            <a:extLst>
              <a:ext uri="{FF2B5EF4-FFF2-40B4-BE49-F238E27FC236}">
                <a16:creationId xmlns:a16="http://schemas.microsoft.com/office/drawing/2014/main" id="{E8843B01-969F-A63B-BE5A-0E936E7D3949}"/>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B084565C-A840-D734-DA36-97D648108108}"/>
              </a:ext>
            </a:extLst>
          </p:cNvPr>
          <p:cNvGrpSpPr/>
          <p:nvPr/>
        </p:nvGrpSpPr>
        <p:grpSpPr>
          <a:xfrm>
            <a:off x="5657974" y="1412484"/>
            <a:ext cx="1382886" cy="1387866"/>
            <a:chOff x="5591781" y="1412484"/>
            <a:chExt cx="1382886" cy="1387866"/>
          </a:xfrm>
        </p:grpSpPr>
        <p:sp>
          <p:nvSpPr>
            <p:cNvPr id="16" name="Rectangle 15">
              <a:extLst>
                <a:ext uri="{FF2B5EF4-FFF2-40B4-BE49-F238E27FC236}">
                  <a16:creationId xmlns:a16="http://schemas.microsoft.com/office/drawing/2014/main" id="{E8C75AA6-AC13-BD34-7BAF-B4CBFDD63922}"/>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7" name="Picture 16">
              <a:extLst>
                <a:ext uri="{FF2B5EF4-FFF2-40B4-BE49-F238E27FC236}">
                  <a16:creationId xmlns:a16="http://schemas.microsoft.com/office/drawing/2014/main" id="{2D75C03B-0466-914D-503A-1FFAFD84687B}"/>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AE33FF27-2F12-1354-3DA0-587041C468B7}"/>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6080157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6DAA9B-DF74-81DE-2FF4-8C32A6AB5C9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44E3673-150E-2935-F9EE-E69A4A5CFBC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0AD3A4E1-E458-18BF-F385-6DEE5B098B68}"/>
              </a:ext>
            </a:extLst>
          </p:cNvPr>
          <p:cNvSpPr/>
          <p:nvPr/>
        </p:nvSpPr>
        <p:spPr>
          <a:xfrm>
            <a:off x="892956" y="2474865"/>
            <a:ext cx="4765018" cy="6663603"/>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market positioning interventions will be implemented in a phased manner over 12 months to ensure that branding and visibility foundations are established first, followed by client acquisition and tendering activities.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Q1 – Foundations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Develop brand refresh, including updated logo, company profile, and marketing collateral.</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Begin redesign of website with professional layout and service-focused content.</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Q2 – Visibility</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Launch upgraded website and establish active social media presence.</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Roll out first digital marketing campaign targeting local and regional clients.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Q3 – Market Expansion</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Expand digital marketing campaigns to include broader industry platforms.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Build internal capacity for tender identification and submission processes.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Q4 – Consolidation</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Submit at least three government or institutional tenders using new materials.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Introduce structured client relationship management processes, including feedback systems and follow-ups.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sequencing activities in this way,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will strengthen its brand and online presence early, then leverage these assets to expand visibility, secure tenders, and build long-term client relationships.</a:t>
            </a:r>
          </a:p>
        </p:txBody>
      </p:sp>
      <p:sp>
        <p:nvSpPr>
          <p:cNvPr id="9" name="Text 1">
            <a:extLst>
              <a:ext uri="{FF2B5EF4-FFF2-40B4-BE49-F238E27FC236}">
                <a16:creationId xmlns:a16="http://schemas.microsoft.com/office/drawing/2014/main" id="{890AFE9F-194A-4581-82FC-DEA309BD86D3}"/>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84B483A4-B013-11F6-8ED5-000D9948F193}"/>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5.7 Implementation Timeline</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9CD1E8A4-4C5E-24E5-6816-A2E12CE5AA89}"/>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53</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04478550-3A30-2FDC-9242-98BABE4A7CAA}"/>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B3961BF9-D1A5-DC69-0EE3-74DF0759CFF3}"/>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2674877B-C086-792A-5763-3B62B64FDEEA}"/>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ACCA2FD7-5BC5-CD37-E09B-EA561F6B7CB4}"/>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5DDA2E77-8CCF-0A42-D2C2-F5BBBEAD6719}"/>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0E6913F7-19BC-F74C-394E-B0CCE560A939}"/>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F971C11A-E961-4469-928A-9B246733F318}"/>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5E5440C8-EEE1-F331-281D-41C907AE8E9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C51AA04C-BDAD-DFBB-E910-B7FD2CB5C4A0}"/>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0" name="Rectangle 19">
              <a:extLst>
                <a:ext uri="{FF2B5EF4-FFF2-40B4-BE49-F238E27FC236}">
                  <a16:creationId xmlns:a16="http://schemas.microsoft.com/office/drawing/2014/main" id="{5A678CFB-9E31-B2EA-CDEE-443F40776E51}"/>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6941027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7B624-9B0C-16F8-EB5E-FA20D20692DB}"/>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6372F494-7C2F-79B3-03C6-38F94F94A9A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3A08A7DB-9C6F-299F-EC92-35577061132D}"/>
              </a:ext>
            </a:extLst>
          </p:cNvPr>
          <p:cNvSpPr/>
          <p:nvPr/>
        </p:nvSpPr>
        <p:spPr>
          <a:xfrm>
            <a:off x="892956" y="2474865"/>
            <a:ext cx="4765018" cy="6899023"/>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Monitoring the progress of market positioning is critical to ensure that resources invested in branding, digital platforms, and marketing campaigns translate into tangible business growth. Without clear measurement, it becomes difficult to assess whether visibility improvements are effectively leading to client acquisition, tender success, and stronger market presence. </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These indicators will therefore provide both quantitative and qualitative insights into the company’s performance, helping management make evidence-based adjustments to strategy where necessary. By tracking outcomes such as reach, engagement, and conversion,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will be able to confirm whether its market development activities are generating sustainable returns.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Brand Awareness Reach: </a:t>
            </a:r>
            <a:r>
              <a:rPr lang="en-US" sz="1200" dirty="0">
                <a:solidFill>
                  <a:srgbClr val="1D1D1D"/>
                </a:solidFill>
                <a:latin typeface="Titillium Web" panose="00000500000000000000" pitchFamily="2" charset="0"/>
                <a:ea typeface="Titillium Web" pitchFamily="34" charset="-122"/>
                <a:cs typeface="Titillium Web" pitchFamily="34" charset="-120"/>
              </a:rPr>
              <a:t>Number of impressions and engagements across digital platforms and distribution of marketing collateral.</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Website Traffic Volume: </a:t>
            </a:r>
            <a:r>
              <a:rPr lang="en-US" sz="1200" dirty="0">
                <a:solidFill>
                  <a:srgbClr val="1D1D1D"/>
                </a:solidFill>
                <a:latin typeface="Titillium Web" panose="00000500000000000000" pitchFamily="2" charset="0"/>
                <a:ea typeface="Titillium Web" pitchFamily="34" charset="-122"/>
                <a:cs typeface="Titillium Web" pitchFamily="34" charset="-120"/>
              </a:rPr>
              <a:t>Monthly visitors, page views, and inquiry forms submitted through the company website.</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Lead Conversion Rate: </a:t>
            </a:r>
            <a:r>
              <a:rPr lang="en-US" sz="1200" dirty="0">
                <a:solidFill>
                  <a:srgbClr val="1D1D1D"/>
                </a:solidFill>
                <a:latin typeface="Titillium Web" panose="00000500000000000000" pitchFamily="2" charset="0"/>
                <a:ea typeface="Titillium Web" pitchFamily="34" charset="-122"/>
                <a:cs typeface="Titillium Web" pitchFamily="34" charset="-120"/>
              </a:rPr>
              <a:t>Percentage of marketing inquiries that convert into signed contracts or service agreements.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Tender Submission Success Rate: </a:t>
            </a:r>
            <a:r>
              <a:rPr lang="en-US" sz="1200" dirty="0">
                <a:solidFill>
                  <a:srgbClr val="1D1D1D"/>
                </a:solidFill>
                <a:latin typeface="Titillium Web" panose="00000500000000000000" pitchFamily="2" charset="0"/>
                <a:ea typeface="Titillium Web" pitchFamily="34" charset="-122"/>
                <a:cs typeface="Titillium Web" pitchFamily="34" charset="-120"/>
              </a:rPr>
              <a:t>Number of tenders submitted versus tenders awarded or shortlisted.</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Client Retention Rate: </a:t>
            </a:r>
            <a:r>
              <a:rPr lang="en-US" sz="1200" dirty="0">
                <a:solidFill>
                  <a:srgbClr val="1D1D1D"/>
                </a:solidFill>
                <a:latin typeface="Titillium Web" panose="00000500000000000000" pitchFamily="2" charset="0"/>
                <a:ea typeface="Titillium Web" pitchFamily="34" charset="-122"/>
                <a:cs typeface="Titillium Web" pitchFamily="34" charset="-120"/>
              </a:rPr>
              <a:t>Percentage of repeat business from existing clients measured annually.</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Engagement on Social Media: </a:t>
            </a:r>
            <a:r>
              <a:rPr lang="en-US" sz="1200" dirty="0">
                <a:solidFill>
                  <a:srgbClr val="1D1D1D"/>
                </a:solidFill>
                <a:latin typeface="Titillium Web" panose="00000500000000000000" pitchFamily="2" charset="0"/>
                <a:ea typeface="Titillium Web" pitchFamily="34" charset="-122"/>
                <a:cs typeface="Titillium Web" pitchFamily="34" charset="-120"/>
              </a:rPr>
              <a:t>Frequency of meaningful interactions such as likes, shares, comments, and direct client messages.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These indicators will ensure that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not only monitors visibility but also measures the direct impact of marketing activities on contract acquisition and long-term client loyalty.</a:t>
            </a:r>
          </a:p>
        </p:txBody>
      </p:sp>
      <p:sp>
        <p:nvSpPr>
          <p:cNvPr id="9" name="Text 1">
            <a:extLst>
              <a:ext uri="{FF2B5EF4-FFF2-40B4-BE49-F238E27FC236}">
                <a16:creationId xmlns:a16="http://schemas.microsoft.com/office/drawing/2014/main" id="{3819B8A6-D2B8-2AAA-C15B-66F8F7A2B48A}"/>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4527C5A6-8CE5-545F-2F79-1BD48ED99358}"/>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5.8 Monitoring Indicators</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87150976-55E0-AF2A-8BF2-B15A46647F19}"/>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54</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1083E88B-CBB8-52A9-180F-E399AAC0A977}"/>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7B7FD095-B4BA-848C-CF34-CAF2032C2F14}"/>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9CB10020-B148-99B7-8B37-50FC26992D35}"/>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26A738E6-E326-1224-5337-008197767419}"/>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5F4EB6BB-E715-16D1-00CF-F7D2A142DECE}"/>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7A5B3973-71E3-BE9E-83B8-E4C8E9B07F95}"/>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BAD68207-22F8-8C3A-1E3E-C8AC58DA42D1}"/>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546EDF4F-EEAF-11CD-50F5-6432B624442D}"/>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646AF0BC-79CC-94E9-E0EA-2993BAD4E06C}"/>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0" name="Rectangle 19">
              <a:extLst>
                <a:ext uri="{FF2B5EF4-FFF2-40B4-BE49-F238E27FC236}">
                  <a16:creationId xmlns:a16="http://schemas.microsoft.com/office/drawing/2014/main" id="{3084EFB2-B3FE-40B4-39F2-250326D1A0B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42741569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F2A2CB-7268-A5AC-635D-B783CF6E4F5D}"/>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9ABC743C-E277-D165-C76E-581D484F1A66}"/>
              </a:ext>
            </a:extLst>
          </p:cNvPr>
          <p:cNvPicPr>
            <a:picLocks noChangeAspect="1"/>
          </p:cNvPicPr>
          <p:nvPr/>
        </p:nvPicPr>
        <p:blipFill>
          <a:blip r:embed="rId3"/>
          <a:stretch>
            <a:fillRect/>
          </a:stretch>
        </p:blipFill>
        <p:spPr>
          <a:xfrm>
            <a:off x="796962" y="919932"/>
            <a:ext cx="6177705" cy="190500"/>
          </a:xfrm>
          <a:prstGeom prst="rect">
            <a:avLst/>
          </a:prstGeom>
        </p:spPr>
      </p:pic>
      <p:sp>
        <p:nvSpPr>
          <p:cNvPr id="9" name="Text 1">
            <a:extLst>
              <a:ext uri="{FF2B5EF4-FFF2-40B4-BE49-F238E27FC236}">
                <a16:creationId xmlns:a16="http://schemas.microsoft.com/office/drawing/2014/main" id="{EE7918F9-37C8-E8FE-8F43-4D66F4A3C522}"/>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1" name="Text 3">
            <a:extLst>
              <a:ext uri="{FF2B5EF4-FFF2-40B4-BE49-F238E27FC236}">
                <a16:creationId xmlns:a16="http://schemas.microsoft.com/office/drawing/2014/main" id="{D61F3B7D-7B5E-AF1E-50AE-57353CF1ADF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55</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16D34D5A-410B-44CF-CC32-8DB2AB9EF78B}"/>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FED8A568-CCDC-0434-09D7-0175B5E4D85B}"/>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58D6BE45-55B8-0844-11DA-59EDAA5CEE78}"/>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09F02410-D024-4527-652C-F1E58078B5CA}"/>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294F5FBC-CAAB-0B02-7C46-30E0EDA6772F}"/>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85CBFB27-7C1F-54EC-A5C5-9A4F3B6721EA}"/>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8" name="Text 0">
            <a:extLst>
              <a:ext uri="{FF2B5EF4-FFF2-40B4-BE49-F238E27FC236}">
                <a16:creationId xmlns:a16="http://schemas.microsoft.com/office/drawing/2014/main" id="{48093466-7ADF-BB6D-8619-AF02FE485725}"/>
              </a:ext>
            </a:extLst>
          </p:cNvPr>
          <p:cNvSpPr/>
          <p:nvPr/>
        </p:nvSpPr>
        <p:spPr>
          <a:xfrm>
            <a:off x="892956" y="2501798"/>
            <a:ext cx="4698825" cy="663667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implementation of market positioning interventions introduces potential risks that could reduce visibility, weaken client engagement, or undermine tender competitiveness. Anticipating these risks and applying proactive mitigation strategies will ensure that the company’s brand-building and client acquisition efforts achieve sustainable impact.</a:t>
            </a:r>
          </a:p>
          <a:p>
            <a:pPr>
              <a:lnSpc>
                <a:spcPts val="1600"/>
              </a:lnSpc>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Weak Client Response to Marketing: Risk of low engagement with campaigns and collateral.</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Use performance analytics to adjust targeting and refine campaign messaging.</a:t>
            </a:r>
          </a:p>
          <a:p>
            <a:pPr>
              <a:lnSpc>
                <a:spcPts val="1600"/>
              </a:lnSpc>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Competitive Tendering Environment: Risk of losing bids to larger and more established competitors.</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Invest in professional bid-writing support and pursue strategic partnerships to boost credibility.</a:t>
            </a:r>
          </a:p>
          <a:p>
            <a:pPr>
              <a:lnSpc>
                <a:spcPts val="1600"/>
              </a:lnSpc>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Website Development Delays: Risk of postponed launch or technical errors limiting online visibility.</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Engage professional developers and enforce clear delivery timelines with milestone reviews.</a:t>
            </a:r>
          </a:p>
          <a:p>
            <a:pPr>
              <a:lnSpc>
                <a:spcPts val="1600"/>
              </a:lnSpc>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Limited Marketing Capacity: Risk of inconsistent social media presence and weak digital outreach.</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Train internal staff in digital tools while supplementing with external consultants where necessary.</a:t>
            </a:r>
          </a:p>
          <a:p>
            <a:pPr>
              <a:lnSpc>
                <a:spcPts val="1600"/>
              </a:lnSpc>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Financial Constraints: Risk of insufficient funds to sustain ongoing marketing activities.</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Prioritize high-impact initiatives and allocate resources to core visibility drivers first.</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addressing these risks early,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safeguard its market positioning efforts, ensuring that brand development translates into stronger client acquisition and long-term competitiveness.</a:t>
            </a:r>
          </a:p>
        </p:txBody>
      </p:sp>
      <p:sp>
        <p:nvSpPr>
          <p:cNvPr id="19" name="Text 2">
            <a:extLst>
              <a:ext uri="{FF2B5EF4-FFF2-40B4-BE49-F238E27FC236}">
                <a16:creationId xmlns:a16="http://schemas.microsoft.com/office/drawing/2014/main" id="{FA88DFB7-F72E-3B59-EA98-69BF3C072C7F}"/>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5.9 Risks Measures</a:t>
            </a:r>
            <a:endParaRPr lang="en-US" sz="2800" dirty="0">
              <a:latin typeface="Titillium Web" panose="00000500000000000000" pitchFamily="2" charset="0"/>
            </a:endParaRPr>
          </a:p>
        </p:txBody>
      </p:sp>
      <p:grpSp>
        <p:nvGrpSpPr>
          <p:cNvPr id="6" name="Group 5">
            <a:extLst>
              <a:ext uri="{FF2B5EF4-FFF2-40B4-BE49-F238E27FC236}">
                <a16:creationId xmlns:a16="http://schemas.microsoft.com/office/drawing/2014/main" id="{770C30F9-AA81-719F-C034-1DA798C4BE55}"/>
              </a:ext>
            </a:extLst>
          </p:cNvPr>
          <p:cNvGrpSpPr/>
          <p:nvPr/>
        </p:nvGrpSpPr>
        <p:grpSpPr>
          <a:xfrm>
            <a:off x="5657974" y="1412484"/>
            <a:ext cx="1382886" cy="1387866"/>
            <a:chOff x="5591781" y="1412484"/>
            <a:chExt cx="1382886" cy="1387866"/>
          </a:xfrm>
        </p:grpSpPr>
        <p:sp>
          <p:nvSpPr>
            <p:cNvPr id="8" name="Rectangle 7">
              <a:extLst>
                <a:ext uri="{FF2B5EF4-FFF2-40B4-BE49-F238E27FC236}">
                  <a16:creationId xmlns:a16="http://schemas.microsoft.com/office/drawing/2014/main" id="{7DB8BF6C-E0CE-5E11-F9CB-C62F1343C1F7}"/>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0" name="Picture 9">
              <a:extLst>
                <a:ext uri="{FF2B5EF4-FFF2-40B4-BE49-F238E27FC236}">
                  <a16:creationId xmlns:a16="http://schemas.microsoft.com/office/drawing/2014/main" id="{F191D000-9E89-0C22-2592-C1089394D619}"/>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0" name="Rectangle 19">
              <a:extLst>
                <a:ext uri="{FF2B5EF4-FFF2-40B4-BE49-F238E27FC236}">
                  <a16:creationId xmlns:a16="http://schemas.microsoft.com/office/drawing/2014/main" id="{DF4E9600-8AD5-33F1-4528-526EC61E42A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50342124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C5ACCB-4E98-A807-EA26-F1A489ECCDF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0C874B73-8030-9A29-CE37-8376852874F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8FE5223D-2A24-09D8-B164-3BC86005417E}"/>
              </a:ext>
            </a:extLst>
          </p:cNvPr>
          <p:cNvSpPr/>
          <p:nvPr/>
        </p:nvSpPr>
        <p:spPr>
          <a:xfrm>
            <a:off x="892956" y="2474866"/>
            <a:ext cx="4765018" cy="7084520"/>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Ensuring the sustainability of market positioning interventions requires a long-term approach that moves beyond short bursts of visibility and instead builds consistent recognition and credibility. Marketing activities such as digital campaigns, website maintenance, and social media engagement need to be institutionalized rather than treated as once-off projects. This will allow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to maintain a continuous presence in the market and gradually strengthen brand trust over time. </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A sustainable market position also depends on the ability to balance internal capacity with external expertise. While consultants may provide short-term technical skills in areas such as digital marketing and website optimization, it is essential that the company develops its own internal competencies to reduce long-term dependency and costs. Staff training in branding, client engagement, and tender preparation will therefore play a critical role in embedding these capabilities into the organization.</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Finally, long-term sustainability will rely on leveraging partnerships and continuously measuring performance outcomes. Strategic alliances with other companies can improve competitiveness in tenders, while analytics from digital platforms can guide adjustments in marketing strategy. By combining consistent execution, capacity development, and data-driven decision-making,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ensure that its market position is not only established but also maintained and strengthened well into the future.</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 the broader sense, sustainability of market positioning will also depend on the company’s ability to integrate its visibility efforts with its social and community impact. By highlighting its role as a women-led and empowerment-driven business,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align its brand with values that resonate strongly in the South African context. This dual focus on commercial competitiveness and social contribution will help create a market identity that is resilient, differentiated, and attractive to both clients and funders in the long term.</a:t>
            </a:r>
          </a:p>
          <a:p>
            <a:pPr>
              <a:lnSpc>
                <a:spcPts val="1600"/>
              </a:lnSpc>
              <a:spcBef>
                <a:spcPts val="600"/>
              </a:spcBef>
            </a:pPr>
            <a:endParaRPr lang="en-US" sz="1200" dirty="0">
              <a:solidFill>
                <a:srgbClr val="1D1D1D"/>
              </a:solidFill>
              <a:latin typeface="Titillium Web" panose="00000500000000000000" pitchFamily="2" charset="0"/>
              <a:ea typeface="Titillium Web" pitchFamily="34" charset="-122"/>
              <a:cs typeface="Titillium Web" pitchFamily="34" charset="-120"/>
            </a:endParaRPr>
          </a:p>
        </p:txBody>
      </p:sp>
      <p:sp>
        <p:nvSpPr>
          <p:cNvPr id="9" name="Text 1">
            <a:extLst>
              <a:ext uri="{FF2B5EF4-FFF2-40B4-BE49-F238E27FC236}">
                <a16:creationId xmlns:a16="http://schemas.microsoft.com/office/drawing/2014/main" id="{4CFC09C6-18D9-3A18-191B-C2420E2B051F}"/>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C9F1B099-968E-DC74-98B0-695CA63E0E07}"/>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5.10 Sustainability </a:t>
            </a:r>
            <a:endParaRPr lang="en-US" sz="2800" dirty="0">
              <a:latin typeface="Titillium Web" panose="00000500000000000000" pitchFamily="2" charset="0"/>
            </a:endParaRPr>
          </a:p>
        </p:txBody>
      </p:sp>
      <p:sp>
        <p:nvSpPr>
          <p:cNvPr id="11" name="Text 3">
            <a:extLst>
              <a:ext uri="{FF2B5EF4-FFF2-40B4-BE49-F238E27FC236}">
                <a16:creationId xmlns:a16="http://schemas.microsoft.com/office/drawing/2014/main" id="{88C4DF70-0A8E-CD16-A4CC-D9AF3AB6B74B}"/>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56</a:t>
            </a:r>
            <a:endParaRPr lang="en-US" sz="1000" b="1" dirty="0">
              <a:latin typeface="Titillium Web" panose="00000500000000000000" pitchFamily="2" charset="0"/>
            </a:endParaRPr>
          </a:p>
        </p:txBody>
      </p:sp>
      <p:sp>
        <p:nvSpPr>
          <p:cNvPr id="12" name="Text 4">
            <a:extLst>
              <a:ext uri="{FF2B5EF4-FFF2-40B4-BE49-F238E27FC236}">
                <a16:creationId xmlns:a16="http://schemas.microsoft.com/office/drawing/2014/main" id="{2058F89D-2C4D-C531-74B2-2946E06C7F94}"/>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502B5060-C667-436A-84D1-C62F721CDD5B}"/>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FFD704B0-E132-D27B-B893-767A9702583C}"/>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442E67BF-1D3D-3A40-F299-45B76711D3B6}"/>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6BE9CEE9-6A3E-A7FC-9FFD-C00A35D0A56A}"/>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2" name="Flowchart: Connector 1">
            <a:extLst>
              <a:ext uri="{FF2B5EF4-FFF2-40B4-BE49-F238E27FC236}">
                <a16:creationId xmlns:a16="http://schemas.microsoft.com/office/drawing/2014/main" id="{BAD1719F-1DD7-0E02-03BA-639042F961BF}"/>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6" name="Group 5">
            <a:extLst>
              <a:ext uri="{FF2B5EF4-FFF2-40B4-BE49-F238E27FC236}">
                <a16:creationId xmlns:a16="http://schemas.microsoft.com/office/drawing/2014/main" id="{67E88BA9-4039-8AE7-B82E-0AFEAAC3258E}"/>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F4C2500D-4487-F570-DB6F-706ACE2B9BA0}"/>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5E13ADC9-D0B0-66E7-864C-4F51DBC906A4}"/>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0" name="Rectangle 19">
              <a:extLst>
                <a:ext uri="{FF2B5EF4-FFF2-40B4-BE49-F238E27FC236}">
                  <a16:creationId xmlns:a16="http://schemas.microsoft.com/office/drawing/2014/main" id="{13B86A72-B1AA-3BA1-E86D-6D471ED0E112}"/>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78495433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88ABAE-9AD6-DFD4-CBB6-23AD15C032E1}"/>
            </a:ext>
          </a:extLst>
        </p:cNvPr>
        <p:cNvGrpSpPr/>
        <p:nvPr/>
      </p:nvGrpSpPr>
      <p:grpSpPr>
        <a:xfrm>
          <a:off x="0" y="0"/>
          <a:ext cx="0" cy="0"/>
          <a:chOff x="0" y="0"/>
          <a:chExt cx="0" cy="0"/>
        </a:xfrm>
      </p:grpSpPr>
      <p:pic>
        <p:nvPicPr>
          <p:cNvPr id="2" name="Image 3">
            <a:extLst>
              <a:ext uri="{FF2B5EF4-FFF2-40B4-BE49-F238E27FC236}">
                <a16:creationId xmlns:a16="http://schemas.microsoft.com/office/drawing/2014/main" id="{EDBFBA88-FBE9-D5B7-4CCF-DFA5D8E30658}"/>
              </a:ext>
            </a:extLst>
          </p:cNvPr>
          <p:cNvPicPr>
            <a:picLocks noChangeAspect="1"/>
          </p:cNvPicPr>
          <p:nvPr/>
        </p:nvPicPr>
        <p:blipFill>
          <a:blip r:embed="rId3"/>
          <a:srcRect/>
          <a:stretch/>
        </p:blipFill>
        <p:spPr>
          <a:xfrm>
            <a:off x="0" y="4219574"/>
            <a:ext cx="7772400" cy="4108333"/>
          </a:xfrm>
          <a:prstGeom prst="rect">
            <a:avLst/>
          </a:prstGeom>
        </p:spPr>
      </p:pic>
      <p:sp>
        <p:nvSpPr>
          <p:cNvPr id="22" name="Rectangle 21">
            <a:extLst>
              <a:ext uri="{FF2B5EF4-FFF2-40B4-BE49-F238E27FC236}">
                <a16:creationId xmlns:a16="http://schemas.microsoft.com/office/drawing/2014/main" id="{322E4457-E514-4C86-AC62-2FC27FAF4683}"/>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Image 4" descr="preencoded.png">
            <a:extLst>
              <a:ext uri="{FF2B5EF4-FFF2-40B4-BE49-F238E27FC236}">
                <a16:creationId xmlns:a16="http://schemas.microsoft.com/office/drawing/2014/main" id="{D0F02F37-B8B2-3D74-37AA-51F71D59C5A7}"/>
              </a:ext>
            </a:extLst>
          </p:cNvPr>
          <p:cNvPicPr>
            <a:picLocks noChangeAspect="1"/>
          </p:cNvPicPr>
          <p:nvPr/>
        </p:nvPicPr>
        <p:blipFill>
          <a:blip r:embed="rId4"/>
          <a:stretch>
            <a:fillRect/>
          </a:stretch>
        </p:blipFill>
        <p:spPr>
          <a:xfrm>
            <a:off x="4862751" y="6575308"/>
            <a:ext cx="1752600" cy="1907722"/>
          </a:xfrm>
          <a:prstGeom prst="rect">
            <a:avLst/>
          </a:prstGeom>
        </p:spPr>
      </p:pic>
      <p:pic>
        <p:nvPicPr>
          <p:cNvPr id="7" name="Image 5" descr="preencoded.png">
            <a:extLst>
              <a:ext uri="{FF2B5EF4-FFF2-40B4-BE49-F238E27FC236}">
                <a16:creationId xmlns:a16="http://schemas.microsoft.com/office/drawing/2014/main" id="{C5972F8F-E5AD-31EB-9B3C-5B5E6949EADA}"/>
              </a:ext>
            </a:extLst>
          </p:cNvPr>
          <p:cNvPicPr>
            <a:picLocks noChangeAspect="1"/>
          </p:cNvPicPr>
          <p:nvPr/>
        </p:nvPicPr>
        <p:blipFill>
          <a:blip r:embed="rId5"/>
          <a:stretch>
            <a:fillRect/>
          </a:stretch>
        </p:blipFill>
        <p:spPr>
          <a:xfrm>
            <a:off x="6607635" y="6575307"/>
            <a:ext cx="1171575" cy="1907723"/>
          </a:xfrm>
          <a:prstGeom prst="rect">
            <a:avLst/>
          </a:prstGeom>
        </p:spPr>
      </p:pic>
      <p:pic>
        <p:nvPicPr>
          <p:cNvPr id="8" name="Image 6" descr="preencoded.png">
            <a:extLst>
              <a:ext uri="{FF2B5EF4-FFF2-40B4-BE49-F238E27FC236}">
                <a16:creationId xmlns:a16="http://schemas.microsoft.com/office/drawing/2014/main" id="{D5BCB708-1B56-294B-4431-56240E07F4FD}"/>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CFC37544-C3F7-2AC3-F122-DB1EF186288A}"/>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 6</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Governance</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0845AD4D-8173-7BF4-FBA5-3BC11D350893}"/>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241FE452-8E2A-4A74-9F34-66A29FCC3A86}"/>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Text 4">
            <a:extLst>
              <a:ext uri="{FF2B5EF4-FFF2-40B4-BE49-F238E27FC236}">
                <a16:creationId xmlns:a16="http://schemas.microsoft.com/office/drawing/2014/main" id="{706AA417-5F65-F79C-4ADF-46A159537A7B}"/>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ntombilebo@gmail.com</a:t>
            </a:r>
            <a:endParaRPr lang="en-US" sz="1200" dirty="0"/>
          </a:p>
        </p:txBody>
      </p:sp>
    </p:spTree>
    <p:extLst>
      <p:ext uri="{BB962C8B-B14F-4D97-AF65-F5344CB8AC3E}">
        <p14:creationId xmlns:p14="http://schemas.microsoft.com/office/powerpoint/2010/main" val="96740672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E11597-3309-3A5D-43C7-4DCD2843D584}"/>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57E3127C-86E6-3238-F9F2-AEE2E4A13F71}"/>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FE036824-2D83-9DBB-11D1-0A0575BDE569}"/>
              </a:ext>
            </a:extLst>
          </p:cNvPr>
          <p:cNvSpPr/>
          <p:nvPr/>
        </p:nvSpPr>
        <p:spPr>
          <a:xfrm>
            <a:off x="796962" y="2474865"/>
            <a:ext cx="4861012" cy="653444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Governance and compliance form the backbone of institutional credibility, ensuring that organizational activities are transparent, accountable, and aligned with both statutory requirements and industry best practices. For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strengthening this domain is critical not only for legal compliance but also for building the trust of clients, funders, and partners. Without robust governance mechanisms, the risk of inefficiency, mismanagement, and reputational damage increases, which can undermine both growth and sustainability.</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current assessment indicates that governance structures within the company are still largely informal, with limited evidence of formalized policies, oversight mechanisms, or compliance frameworks. This creates vulnerabilities, particularly in financial accountability, human resource management, and contractual obligations. The absence of documented processes and dedicated oversight structures also weakens the company’s ability to demonstrate reliability during audits, tender submissions, and investor assessments.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Developing a strong governance framework will therefore involve institutionalizing key policies, strengthening board and management oversight, and embedding compliance mechanisms across operational and financial processes. This not only improves internal efficiency but also ensures that the company is positioned to meet the due diligence requirements of funders, clients, and regulators.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 addition, building a culture of compliance will be essential to sustaining long-term growth. Staff training, regular policy updates, and systematic performance monitoring can help embed governance into daily operations, making compliance an integral part of how the business functions. By treating governance as both a strategic and operational priority,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move towards becoming a more credible, reliable, and funder-ready institution.</a:t>
            </a:r>
          </a:p>
        </p:txBody>
      </p:sp>
      <p:sp>
        <p:nvSpPr>
          <p:cNvPr id="9" name="Text 1">
            <a:extLst>
              <a:ext uri="{FF2B5EF4-FFF2-40B4-BE49-F238E27FC236}">
                <a16:creationId xmlns:a16="http://schemas.microsoft.com/office/drawing/2014/main" id="{EB9DFD0B-E443-9375-6A99-9EE3C2F4D8C4}"/>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ADA4B7D2-8FAA-9A81-1FFB-72C10AB9BBC4}"/>
              </a:ext>
            </a:extLst>
          </p:cNvPr>
          <p:cNvSpPr/>
          <p:nvPr/>
        </p:nvSpPr>
        <p:spPr>
          <a:xfrm>
            <a:off x="796962" y="1890712"/>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6.1 Introduction</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5600A22F-5BDD-0480-1F9C-8D5AD2ECF5E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EE786C96-FD7D-F330-2E4A-6F2AE972F1E6}"/>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1AF91999-1F38-7796-C4EC-8DE4760C1706}"/>
              </a:ext>
            </a:extLst>
          </p:cNvPr>
          <p:cNvGrpSpPr/>
          <p:nvPr/>
        </p:nvGrpSpPr>
        <p:grpSpPr>
          <a:xfrm>
            <a:off x="5999045" y="7560097"/>
            <a:ext cx="1314450" cy="1449210"/>
            <a:chOff x="5999045" y="7407697"/>
            <a:chExt cx="1314450" cy="1449210"/>
          </a:xfrm>
        </p:grpSpPr>
        <p:sp>
          <p:nvSpPr>
            <p:cNvPr id="15" name="Text 4">
              <a:extLst>
                <a:ext uri="{FF2B5EF4-FFF2-40B4-BE49-F238E27FC236}">
                  <a16:creationId xmlns:a16="http://schemas.microsoft.com/office/drawing/2014/main" id="{DC8DCC63-30E0-B8A7-6CE1-A508736D404B}"/>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8C62B1C4-2296-EFD5-A868-4763939BF566}"/>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BE479805-9127-97E0-D17A-40493F2958D9}"/>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3C888563-B815-C03B-E44B-167362037493}"/>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4463FE07-1868-2D60-E5C3-77A3933872F3}"/>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2E2FF1B9-D0C6-0878-A0F0-AF151FC92C5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19" name="Text 3">
            <a:extLst>
              <a:ext uri="{FF2B5EF4-FFF2-40B4-BE49-F238E27FC236}">
                <a16:creationId xmlns:a16="http://schemas.microsoft.com/office/drawing/2014/main" id="{7CCE4CF1-F1F1-FFD2-809C-B8A8A146EC5A}"/>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latin typeface="Titillium Web" panose="00000500000000000000" pitchFamily="2" charset="0"/>
              </a:rPr>
              <a:t>58</a:t>
            </a:r>
          </a:p>
        </p:txBody>
      </p:sp>
      <p:sp>
        <p:nvSpPr>
          <p:cNvPr id="22" name="Flowchart: Connector 21">
            <a:extLst>
              <a:ext uri="{FF2B5EF4-FFF2-40B4-BE49-F238E27FC236}">
                <a16:creationId xmlns:a16="http://schemas.microsoft.com/office/drawing/2014/main" id="{8DF28B6A-3D61-9464-6149-CA415931961E}"/>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261151414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A8E2D8-BE26-C42F-91CE-987CC3C18E47}"/>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3F1D096A-F839-DF95-E12F-B0EF603BF70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A2B99AB8-F313-ED32-066C-81AC2EB1598F}"/>
              </a:ext>
            </a:extLst>
          </p:cNvPr>
          <p:cNvSpPr/>
          <p:nvPr/>
        </p:nvSpPr>
        <p:spPr>
          <a:xfrm>
            <a:off x="895634" y="2474865"/>
            <a:ext cx="4762340" cy="625003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To strengthen its governance and compliance framework,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must prioritize the establishment of formalized policies, oversight mechanisms, and accountability structures. These interventions are designed to ensure transparency, reduce institutional risks, and enhance the company’s ability to compete for funding and contracts.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Board Formation and Oversight: </a:t>
            </a:r>
            <a:r>
              <a:rPr lang="en-US" sz="1200" dirty="0">
                <a:solidFill>
                  <a:srgbClr val="1D1D1D"/>
                </a:solidFill>
                <a:latin typeface="Titillium Web" panose="00000500000000000000" pitchFamily="2" charset="0"/>
                <a:ea typeface="Titillium Web" pitchFamily="34" charset="-122"/>
                <a:cs typeface="Titillium Web" pitchFamily="34" charset="-120"/>
              </a:rPr>
              <a:t>Establish a formal board with defined roles, ensuring clear separation of governance and management responsibilities.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Policy Development: </a:t>
            </a:r>
            <a:r>
              <a:rPr lang="en-US" sz="1200" dirty="0">
                <a:solidFill>
                  <a:srgbClr val="1D1D1D"/>
                </a:solidFill>
                <a:latin typeface="Titillium Web" panose="00000500000000000000" pitchFamily="2" charset="0"/>
                <a:ea typeface="Titillium Web" pitchFamily="34" charset="-122"/>
                <a:cs typeface="Titillium Web" pitchFamily="34" charset="-120"/>
              </a:rPr>
              <a:t>Draft and adopt key governance policies, including financial delegation, procurement, HR, and risk management.</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Compliance Framework: </a:t>
            </a:r>
            <a:r>
              <a:rPr lang="en-US" sz="1200" dirty="0">
                <a:solidFill>
                  <a:srgbClr val="1D1D1D"/>
                </a:solidFill>
                <a:latin typeface="Titillium Web" panose="00000500000000000000" pitchFamily="2" charset="0"/>
                <a:ea typeface="Titillium Web" pitchFamily="34" charset="-122"/>
                <a:cs typeface="Titillium Web" pitchFamily="34" charset="-120"/>
              </a:rPr>
              <a:t>Introduce compliance registers and legal tracking systems to monitor adherence to statutory requirements.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Audit and Review Mechanisms: </a:t>
            </a:r>
            <a:r>
              <a:rPr lang="en-US" sz="1200" dirty="0">
                <a:solidFill>
                  <a:srgbClr val="1D1D1D"/>
                </a:solidFill>
                <a:latin typeface="Titillium Web" panose="00000500000000000000" pitchFamily="2" charset="0"/>
                <a:ea typeface="Titillium Web" pitchFamily="34" charset="-122"/>
                <a:cs typeface="Titillium Web" pitchFamily="34" charset="-120"/>
              </a:rPr>
              <a:t>Implement internal audit processes and schedule annual external audits for accountability.</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Reporting Structures: </a:t>
            </a:r>
            <a:r>
              <a:rPr lang="en-US" sz="1200" dirty="0">
                <a:solidFill>
                  <a:srgbClr val="1D1D1D"/>
                </a:solidFill>
                <a:latin typeface="Titillium Web" panose="00000500000000000000" pitchFamily="2" charset="0"/>
                <a:ea typeface="Titillium Web" pitchFamily="34" charset="-122"/>
                <a:cs typeface="Titillium Web" pitchFamily="34" charset="-120"/>
              </a:rPr>
              <a:t>Develop standardized templates for management and board reporting to ensure consistency.</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Code of Conduct: </a:t>
            </a:r>
            <a:r>
              <a:rPr lang="en-US" sz="1200" dirty="0">
                <a:solidFill>
                  <a:srgbClr val="1D1D1D"/>
                </a:solidFill>
                <a:latin typeface="Titillium Web" panose="00000500000000000000" pitchFamily="2" charset="0"/>
                <a:ea typeface="Titillium Web" pitchFamily="34" charset="-122"/>
                <a:cs typeface="Titillium Web" pitchFamily="34" charset="-120"/>
              </a:rPr>
              <a:t>Introduce a professional code of ethics and compliance charter for staff and management.</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Training and Awareness: </a:t>
            </a:r>
            <a:r>
              <a:rPr lang="en-US" sz="1200" dirty="0">
                <a:solidFill>
                  <a:srgbClr val="1D1D1D"/>
                </a:solidFill>
                <a:latin typeface="Titillium Web" panose="00000500000000000000" pitchFamily="2" charset="0"/>
                <a:ea typeface="Titillium Web" pitchFamily="34" charset="-122"/>
                <a:cs typeface="Titillium Web" pitchFamily="34" charset="-120"/>
              </a:rPr>
              <a:t>Conduct workshops for staff on governance policies, compliance standards, and accountability practices.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Whistleblower Mechanism: Establish confidential reporting channels to strengthen transparency and safeguard integrity.</a:t>
            </a:r>
          </a:p>
        </p:txBody>
      </p:sp>
      <p:sp>
        <p:nvSpPr>
          <p:cNvPr id="9" name="Text 1">
            <a:extLst>
              <a:ext uri="{FF2B5EF4-FFF2-40B4-BE49-F238E27FC236}">
                <a16:creationId xmlns:a16="http://schemas.microsoft.com/office/drawing/2014/main" id="{F0C44333-4F3D-8938-91EE-DF2F8893865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90E2FDA-AF94-E982-A08A-5858548A0E7D}"/>
              </a:ext>
            </a:extLst>
          </p:cNvPr>
          <p:cNvSpPr/>
          <p:nvPr/>
        </p:nvSpPr>
        <p:spPr>
          <a:xfrm>
            <a:off x="796962" y="1850616"/>
            <a:ext cx="3960442"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6.2 Intervention Details</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5E3E8A66-6523-8132-99A1-2410BED3997D}"/>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89557848-8681-067B-C770-7830A0264566}"/>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14" name="Group 13">
            <a:extLst>
              <a:ext uri="{FF2B5EF4-FFF2-40B4-BE49-F238E27FC236}">
                <a16:creationId xmlns:a16="http://schemas.microsoft.com/office/drawing/2014/main" id="{C44DCA60-74A8-3B09-9F56-5741C1D7CC43}"/>
              </a:ext>
            </a:extLst>
          </p:cNvPr>
          <p:cNvGrpSpPr/>
          <p:nvPr/>
        </p:nvGrpSpPr>
        <p:grpSpPr>
          <a:xfrm>
            <a:off x="5999045" y="7883947"/>
            <a:ext cx="1314450" cy="1449210"/>
            <a:chOff x="5999045" y="7883947"/>
            <a:chExt cx="1314450" cy="1449210"/>
          </a:xfrm>
        </p:grpSpPr>
        <p:sp>
          <p:nvSpPr>
            <p:cNvPr id="15" name="Text 4">
              <a:extLst>
                <a:ext uri="{FF2B5EF4-FFF2-40B4-BE49-F238E27FC236}">
                  <a16:creationId xmlns:a16="http://schemas.microsoft.com/office/drawing/2014/main" id="{37CB29EB-A689-C1CE-A61A-77FF44B6D357}"/>
                </a:ext>
              </a:extLst>
            </p:cNvPr>
            <p:cNvSpPr/>
            <p:nvPr/>
          </p:nvSpPr>
          <p:spPr>
            <a:xfrm>
              <a:off x="5999045" y="84187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A904C29C-A61E-ED91-553A-5698B72ED56C}"/>
                </a:ext>
              </a:extLst>
            </p:cNvPr>
            <p:cNvPicPr>
              <a:picLocks noChangeAspect="1"/>
            </p:cNvPicPr>
            <p:nvPr/>
          </p:nvPicPr>
          <p:blipFill>
            <a:blip r:embed="rId4"/>
            <a:stretch>
              <a:fillRect/>
            </a:stretch>
          </p:blipFill>
          <p:spPr>
            <a:xfrm>
              <a:off x="6799145" y="7883947"/>
              <a:ext cx="514350" cy="400050"/>
            </a:xfrm>
            <a:prstGeom prst="rect">
              <a:avLst/>
            </a:prstGeom>
          </p:spPr>
        </p:pic>
      </p:grpSp>
      <p:sp>
        <p:nvSpPr>
          <p:cNvPr id="2" name="Text 3">
            <a:extLst>
              <a:ext uri="{FF2B5EF4-FFF2-40B4-BE49-F238E27FC236}">
                <a16:creationId xmlns:a16="http://schemas.microsoft.com/office/drawing/2014/main" id="{74A4BE92-EAF4-EA6F-136B-C2CCF037E435}"/>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59</a:t>
            </a:r>
          </a:p>
          <a:p>
            <a:pPr marL="0" indent="0" algn="l">
              <a:lnSpc>
                <a:spcPct val="79650"/>
              </a:lnSpc>
              <a:buNone/>
            </a:pPr>
            <a:endParaRPr lang="en-US" sz="1200" dirty="0">
              <a:latin typeface="Titillium Web" panose="00000500000000000000" pitchFamily="2" charset="0"/>
            </a:endParaRPr>
          </a:p>
        </p:txBody>
      </p:sp>
      <p:sp>
        <p:nvSpPr>
          <p:cNvPr id="6" name="Flowchart: Connector 5">
            <a:extLst>
              <a:ext uri="{FF2B5EF4-FFF2-40B4-BE49-F238E27FC236}">
                <a16:creationId xmlns:a16="http://schemas.microsoft.com/office/drawing/2014/main" id="{EB8E5848-DD45-8D03-26E6-7D30CF42EAAB}"/>
              </a:ext>
            </a:extLst>
          </p:cNvPr>
          <p:cNvSpPr/>
          <p:nvPr/>
        </p:nvSpPr>
        <p:spPr>
          <a:xfrm>
            <a:off x="7044971" y="9333594"/>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7" name="Group 6">
            <a:extLst>
              <a:ext uri="{FF2B5EF4-FFF2-40B4-BE49-F238E27FC236}">
                <a16:creationId xmlns:a16="http://schemas.microsoft.com/office/drawing/2014/main" id="{B2A9190B-7220-3419-0AA0-651433B80001}"/>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FD5E2FA0-429F-2099-A555-790DE7B080A8}"/>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9" name="Picture 18">
              <a:extLst>
                <a:ext uri="{FF2B5EF4-FFF2-40B4-BE49-F238E27FC236}">
                  <a16:creationId xmlns:a16="http://schemas.microsoft.com/office/drawing/2014/main" id="{B0E9311C-530E-CF7A-72B6-991960FBD7E6}"/>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2" name="Rectangle 21">
              <a:extLst>
                <a:ext uri="{FF2B5EF4-FFF2-40B4-BE49-F238E27FC236}">
                  <a16:creationId xmlns:a16="http://schemas.microsoft.com/office/drawing/2014/main" id="{D76430F9-1F00-D782-76D5-092FC446B0E5}"/>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560251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98320-49F4-5DD5-8AFE-309ED6FA26EA}"/>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A1C1F5E6-B334-F555-EA00-7305907B1BD7}"/>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01723B31-A300-698E-BCE9-33EDB9A46342}"/>
              </a:ext>
            </a:extLst>
          </p:cNvPr>
          <p:cNvSpPr/>
          <p:nvPr/>
        </p:nvSpPr>
        <p:spPr>
          <a:xfrm>
            <a:off x="807232" y="1911166"/>
            <a:ext cx="4956762" cy="317894"/>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Budget Overview</a:t>
            </a:r>
          </a:p>
        </p:txBody>
      </p:sp>
      <p:sp>
        <p:nvSpPr>
          <p:cNvPr id="7" name="Text 1">
            <a:extLst>
              <a:ext uri="{FF2B5EF4-FFF2-40B4-BE49-F238E27FC236}">
                <a16:creationId xmlns:a16="http://schemas.microsoft.com/office/drawing/2014/main" id="{1C8F7AD4-8960-96E0-1146-10E495E8AB99}"/>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0050A8B8-A62D-EB13-FC6B-6ED78F1EF1C8}"/>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3FDAA7E8-A028-B4AB-D5A1-819E5652607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a:extLst>
              <a:ext uri="{FF2B5EF4-FFF2-40B4-BE49-F238E27FC236}">
                <a16:creationId xmlns:a16="http://schemas.microsoft.com/office/drawing/2014/main" id="{E56A5A2A-0359-C651-ED22-888616492F1F}"/>
              </a:ext>
            </a:extLst>
          </p:cNvPr>
          <p:cNvSpPr/>
          <p:nvPr/>
        </p:nvSpPr>
        <p:spPr>
          <a:xfrm>
            <a:off x="796962" y="7285278"/>
            <a:ext cx="5581647" cy="285888"/>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A: </a:t>
            </a:r>
            <a:r>
              <a:rPr lang="en-US" sz="1425" dirty="0">
                <a:solidFill>
                  <a:srgbClr val="2B2B35"/>
                </a:solidFill>
                <a:latin typeface="Titillium Web" panose="00000500000000000000" pitchFamily="2" charset="0"/>
                <a:ea typeface="Roboto Condensed" pitchFamily="34" charset="-122"/>
                <a:cs typeface="Roboto Condensed" pitchFamily="34" charset="-120"/>
              </a:rPr>
              <a:t>Consolidated Budget Estimates by Domain (ZAR)</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EBF3E5B9-6D12-54EA-F645-5EA8AEF81489}"/>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sp>
        <p:nvSpPr>
          <p:cNvPr id="11" name="TextBox 10">
            <a:extLst>
              <a:ext uri="{FF2B5EF4-FFF2-40B4-BE49-F238E27FC236}">
                <a16:creationId xmlns:a16="http://schemas.microsoft.com/office/drawing/2014/main" id="{8876AEDD-E1D4-4878-252E-FCEBC71EBFFC}"/>
              </a:ext>
            </a:extLst>
          </p:cNvPr>
          <p:cNvSpPr txBox="1"/>
          <p:nvPr/>
        </p:nvSpPr>
        <p:spPr>
          <a:xfrm>
            <a:off x="720762" y="2468102"/>
            <a:ext cx="4937212" cy="1933863"/>
          </a:xfrm>
          <a:prstGeom prst="rect">
            <a:avLst/>
          </a:prstGeom>
          <a:noFill/>
        </p:spPr>
        <p:txBody>
          <a:bodyPr wrap="square" rtlCol="0">
            <a:spAutoFit/>
          </a:bodyPr>
          <a:lstStyle/>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The consolidated budget for the one-year implementation of Impilo Uyazenzela’s Growth Plan is estimated at R1,200,000, structured across five key domains: Financial Position, IT Infrastructure, Operational Capacity, Market Position, and Governance. This allocation reflects a balanced investment in institutional priorities, with nearly half dedicated to IT infrastructure and operational strengthening to enhance efficiency and client confidence. Governance and financial systems receive significant allocations to ensure compliance and investor readiness, while marketing efforts focus on visibility and competitiveness.</a:t>
            </a:r>
          </a:p>
        </p:txBody>
      </p:sp>
      <p:graphicFrame>
        <p:nvGraphicFramePr>
          <p:cNvPr id="15" name="Table 14">
            <a:extLst>
              <a:ext uri="{FF2B5EF4-FFF2-40B4-BE49-F238E27FC236}">
                <a16:creationId xmlns:a16="http://schemas.microsoft.com/office/drawing/2014/main" id="{F683DF55-83E4-942F-D2B7-9384F2D1771C}"/>
              </a:ext>
            </a:extLst>
          </p:cNvPr>
          <p:cNvGraphicFramePr>
            <a:graphicFrameLocks noGrp="1"/>
          </p:cNvGraphicFramePr>
          <p:nvPr>
            <p:extLst>
              <p:ext uri="{D42A27DB-BD31-4B8C-83A1-F6EECF244321}">
                <p14:modId xmlns:p14="http://schemas.microsoft.com/office/powerpoint/2010/main" val="388473198"/>
              </p:ext>
            </p:extLst>
          </p:nvPr>
        </p:nvGraphicFramePr>
        <p:xfrm>
          <a:off x="796962" y="4592351"/>
          <a:ext cx="6177706" cy="2453885"/>
        </p:xfrm>
        <a:graphic>
          <a:graphicData uri="http://schemas.openxmlformats.org/drawingml/2006/table">
            <a:tbl>
              <a:tblPr firstRow="1" firstCol="1" bandRow="1">
                <a:tableStyleId>{7E9639D4-E3E2-4D34-9284-5A2195B3D0D7}</a:tableStyleId>
              </a:tblPr>
              <a:tblGrid>
                <a:gridCol w="3088853">
                  <a:extLst>
                    <a:ext uri="{9D8B030D-6E8A-4147-A177-3AD203B41FA5}">
                      <a16:colId xmlns:a16="http://schemas.microsoft.com/office/drawing/2014/main" val="3794249730"/>
                    </a:ext>
                  </a:extLst>
                </a:gridCol>
                <a:gridCol w="3088853">
                  <a:extLst>
                    <a:ext uri="{9D8B030D-6E8A-4147-A177-3AD203B41FA5}">
                      <a16:colId xmlns:a16="http://schemas.microsoft.com/office/drawing/2014/main" val="3596275774"/>
                    </a:ext>
                  </a:extLst>
                </a:gridCol>
              </a:tblGrid>
              <a:tr h="350555">
                <a:tc>
                  <a:txBody>
                    <a:bodyPr/>
                    <a:lstStyle/>
                    <a:p>
                      <a:pPr algn="l">
                        <a:lnSpc>
                          <a:spcPct val="115000"/>
                        </a:lnSpc>
                        <a:spcBef>
                          <a:spcPts val="1200"/>
                        </a:spcBef>
                        <a:spcAft>
                          <a:spcPts val="1000"/>
                        </a:spcAft>
                        <a:buNone/>
                      </a:pPr>
                      <a:r>
                        <a:rPr lang="en-US" sz="1200" kern="0" dirty="0">
                          <a:effectLst/>
                          <a:latin typeface="Titillium Web" panose="00000500000000000000" pitchFamily="2" charset="0"/>
                          <a:ea typeface="Aptos" panose="020B0004020202020204" pitchFamily="34" charset="0"/>
                          <a:cs typeface="Times New Roman" panose="02020603050405020304" pitchFamily="18" charset="0"/>
                        </a:rPr>
                        <a:t>D</a:t>
                      </a:r>
                      <a:r>
                        <a:rPr lang="en-ZA" sz="1200" kern="0" dirty="0">
                          <a:effectLst/>
                          <a:latin typeface="Titillium Web" panose="00000500000000000000" pitchFamily="2" charset="0"/>
                          <a:ea typeface="Aptos" panose="020B0004020202020204" pitchFamily="34" charset="0"/>
                          <a:cs typeface="Times New Roman" panose="02020603050405020304" pitchFamily="18" charset="0"/>
                        </a:rPr>
                        <a:t>omain </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1200"/>
                        </a:spcBef>
                        <a:spcAft>
                          <a:spcPts val="1000"/>
                        </a:spcAft>
                        <a:buNone/>
                      </a:pPr>
                      <a:r>
                        <a:rPr lang="en-US" sz="1200" kern="0" dirty="0">
                          <a:effectLst/>
                          <a:latin typeface="Titillium Web" panose="00000500000000000000" pitchFamily="2" charset="0"/>
                          <a:ea typeface="Aptos" panose="020B0004020202020204" pitchFamily="34" charset="0"/>
                          <a:cs typeface="Times New Roman" panose="02020603050405020304" pitchFamily="18" charset="0"/>
                        </a:rPr>
                        <a:t>E</a:t>
                      </a:r>
                      <a:r>
                        <a:rPr lang="en-ZA" sz="1200" kern="0" dirty="0">
                          <a:effectLst/>
                          <a:latin typeface="Titillium Web" panose="00000500000000000000" pitchFamily="2" charset="0"/>
                          <a:ea typeface="Aptos" panose="020B0004020202020204" pitchFamily="34" charset="0"/>
                          <a:cs typeface="Times New Roman" panose="02020603050405020304" pitchFamily="18" charset="0"/>
                        </a:rPr>
                        <a:t>stimated Budget Range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2455653681"/>
                  </a:ext>
                </a:extLst>
              </a:tr>
              <a:tr h="350555">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Financial Position</a:t>
                      </a:r>
                      <a:endParaRPr lang="en-ZA"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R200,000</a:t>
                      </a:r>
                      <a:endParaRPr lang="en-ZA"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61633843"/>
                  </a:ext>
                </a:extLst>
              </a:tr>
              <a:tr h="350555">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IT Infrastructure</a:t>
                      </a:r>
                      <a:endParaRPr lang="en-ZA"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R250,000</a:t>
                      </a:r>
                      <a:endParaRPr lang="en-ZA"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1890043"/>
                  </a:ext>
                </a:extLst>
              </a:tr>
              <a:tr h="350555">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Operational Capacity</a:t>
                      </a:r>
                      <a:endParaRPr lang="en-ZA"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R300,000</a:t>
                      </a:r>
                      <a:endParaRPr lang="en-ZA"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19046591"/>
                  </a:ext>
                </a:extLst>
              </a:tr>
              <a:tr h="350555">
                <a:tc>
                  <a:txBody>
                    <a:bodyPr/>
                    <a:lstStyle/>
                    <a:p>
                      <a:pPr>
                        <a:lnSpc>
                          <a:spcPct val="115000"/>
                        </a:lnSpc>
                        <a:spcBef>
                          <a:spcPts val="1200"/>
                        </a:spcBef>
                        <a:spcAft>
                          <a:spcPts val="1000"/>
                        </a:spcAft>
                        <a:buNone/>
                      </a:pPr>
                      <a:r>
                        <a:rPr lang="en-ZA" sz="1200" kern="0" dirty="0">
                          <a:effectLst/>
                          <a:latin typeface="Titillium Web" panose="00000500000000000000" pitchFamily="2" charset="0"/>
                        </a:rPr>
                        <a:t>Market Position</a:t>
                      </a:r>
                      <a:endParaRPr lang="en-ZA"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R250,000</a:t>
                      </a:r>
                      <a:endParaRPr lang="en-ZA"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77724360"/>
                  </a:ext>
                </a:extLst>
              </a:tr>
              <a:tr h="350555">
                <a:tc>
                  <a:txBody>
                    <a:bodyPr/>
                    <a:lstStyle/>
                    <a:p>
                      <a:pPr>
                        <a:lnSpc>
                          <a:spcPct val="115000"/>
                        </a:lnSpc>
                        <a:spcBef>
                          <a:spcPts val="1200"/>
                        </a:spcBef>
                        <a:spcAft>
                          <a:spcPts val="1000"/>
                        </a:spcAft>
                        <a:buNone/>
                      </a:pPr>
                      <a:r>
                        <a:rPr lang="en-ZA" sz="1200" kern="100" dirty="0">
                          <a:effectLst/>
                          <a:latin typeface="Titillium Web" panose="00000500000000000000" pitchFamily="2" charset="0"/>
                          <a:ea typeface="Aptos" panose="020B0004020202020204" pitchFamily="34" charset="0"/>
                          <a:cs typeface="Times New Roman" panose="02020603050405020304" pitchFamily="18" charset="0"/>
                        </a:rPr>
                        <a:t>Governance</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u="none" strike="noStrike" cap="none" dirty="0">
                          <a:latin typeface="Titillium Web"/>
                          <a:ea typeface="Titillium Web"/>
                          <a:cs typeface="Titillium Web"/>
                          <a:sym typeface="Titillium Web"/>
                        </a:rPr>
                        <a:t>R200,000</a:t>
                      </a:r>
                      <a:endParaRPr lang="en-ZA"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6372949"/>
                  </a:ext>
                </a:extLst>
              </a:tr>
              <a:tr h="350555">
                <a:tc>
                  <a:txBody>
                    <a:bodyPr/>
                    <a:lstStyle/>
                    <a:p>
                      <a:pPr>
                        <a:lnSpc>
                          <a:spcPct val="115000"/>
                        </a:lnSpc>
                        <a:spcBef>
                          <a:spcPts val="1200"/>
                        </a:spcBef>
                        <a:spcAft>
                          <a:spcPts val="1000"/>
                        </a:spcAft>
                        <a:buNone/>
                      </a:pPr>
                      <a:r>
                        <a:rPr lang="en-US" sz="1200" kern="100" dirty="0">
                          <a:effectLst/>
                          <a:latin typeface="Titillium Web" panose="00000500000000000000" pitchFamily="2" charset="0"/>
                          <a:ea typeface="Aptos" panose="020B0004020202020204" pitchFamily="34" charset="0"/>
                          <a:cs typeface="Times New Roman" panose="02020603050405020304" pitchFamily="18" charset="0"/>
                        </a:rPr>
                        <a:t>Total</a:t>
                      </a:r>
                      <a:endParaRPr lang="en-ZA"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nSpc>
                          <a:spcPct val="115000"/>
                        </a:lnSpc>
                        <a:spcBef>
                          <a:spcPts val="1200"/>
                        </a:spcBef>
                        <a:spcAft>
                          <a:spcPts val="1000"/>
                        </a:spcAft>
                        <a:buNone/>
                      </a:pPr>
                      <a:r>
                        <a:rPr lang="en-US" sz="1200" b="1" u="none" strike="noStrike" cap="none" dirty="0">
                          <a:latin typeface="Titillium Web"/>
                          <a:ea typeface="Titillium Web"/>
                          <a:cs typeface="Titillium Web"/>
                          <a:sym typeface="Titillium Web"/>
                        </a:rPr>
                        <a:t>R1,200,000</a:t>
                      </a:r>
                      <a:endParaRPr lang="en-ZA" sz="1200" b="1"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9525" marR="9525" marT="9525" marB="95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65430223"/>
                  </a:ext>
                </a:extLst>
              </a:tr>
            </a:tbl>
          </a:graphicData>
        </a:graphic>
      </p:graphicFrame>
      <p:grpSp>
        <p:nvGrpSpPr>
          <p:cNvPr id="2" name="Group 1">
            <a:extLst>
              <a:ext uri="{FF2B5EF4-FFF2-40B4-BE49-F238E27FC236}">
                <a16:creationId xmlns:a16="http://schemas.microsoft.com/office/drawing/2014/main" id="{398746F9-FB71-406B-89E7-6625C399752A}"/>
              </a:ext>
            </a:extLst>
          </p:cNvPr>
          <p:cNvGrpSpPr/>
          <p:nvPr/>
        </p:nvGrpSpPr>
        <p:grpSpPr>
          <a:xfrm>
            <a:off x="5999045" y="7788697"/>
            <a:ext cx="1314450" cy="1449210"/>
            <a:chOff x="5999045" y="7407697"/>
            <a:chExt cx="1314450" cy="1449210"/>
          </a:xfrm>
        </p:grpSpPr>
        <p:sp>
          <p:nvSpPr>
            <p:cNvPr id="3" name="Text 4">
              <a:extLst>
                <a:ext uri="{FF2B5EF4-FFF2-40B4-BE49-F238E27FC236}">
                  <a16:creationId xmlns:a16="http://schemas.microsoft.com/office/drawing/2014/main" id="{A16238B6-779C-9A3A-524D-3984BEDBA6F7}"/>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0" name="Image 4" descr="preencoded.png">
              <a:extLst>
                <a:ext uri="{FF2B5EF4-FFF2-40B4-BE49-F238E27FC236}">
                  <a16:creationId xmlns:a16="http://schemas.microsoft.com/office/drawing/2014/main" id="{4D4A1051-E141-CC71-7238-4F5E21BC497D}"/>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16" name="Group 15">
            <a:extLst>
              <a:ext uri="{FF2B5EF4-FFF2-40B4-BE49-F238E27FC236}">
                <a16:creationId xmlns:a16="http://schemas.microsoft.com/office/drawing/2014/main" id="{ECD6CFFF-1C95-007D-398B-FFA7A924E333}"/>
              </a:ext>
            </a:extLst>
          </p:cNvPr>
          <p:cNvGrpSpPr/>
          <p:nvPr/>
        </p:nvGrpSpPr>
        <p:grpSpPr>
          <a:xfrm>
            <a:off x="5657974" y="1412484"/>
            <a:ext cx="1382886" cy="1387866"/>
            <a:chOff x="5591781" y="1412484"/>
            <a:chExt cx="1382886" cy="1387866"/>
          </a:xfrm>
        </p:grpSpPr>
        <p:sp>
          <p:nvSpPr>
            <p:cNvPr id="19" name="Rectangle 18">
              <a:extLst>
                <a:ext uri="{FF2B5EF4-FFF2-40B4-BE49-F238E27FC236}">
                  <a16:creationId xmlns:a16="http://schemas.microsoft.com/office/drawing/2014/main" id="{CA01BC95-66FA-A267-8AB3-CC2823A0C67C}"/>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5DDB61A7-6310-6059-DB02-7E0A7E096481}"/>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A11D4321-E4F6-3250-8E42-BCE078D27ECE}"/>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8892528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BF070-40C3-1AE2-6376-45B0DEEC8F87}"/>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0EB69A12-0677-C154-4188-91B82295115F}"/>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D244B9A3-1BDB-3A98-4073-668DF7B9592C}"/>
              </a:ext>
            </a:extLst>
          </p:cNvPr>
          <p:cNvSpPr/>
          <p:nvPr/>
        </p:nvSpPr>
        <p:spPr>
          <a:xfrm>
            <a:off x="796962" y="2474865"/>
            <a:ext cx="4861011" cy="7583535"/>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governance and compliance interventions are sequenced to establish strong accountability foundations before layering in compliance monitoring and cultural adoption. This prioritization ensures that credibility and oversight mechanisms are in place early, enabling the company to operate with transparency, meet funder requirements, and sustain long-term integrity.</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Board Formation and Oversight (High Priority): </a:t>
            </a:r>
            <a:r>
              <a:rPr lang="en-US" sz="1200" dirty="0">
                <a:solidFill>
                  <a:srgbClr val="1D1D1D"/>
                </a:solidFill>
                <a:latin typeface="Titillium Web" panose="00000500000000000000" pitchFamily="2" charset="0"/>
                <a:ea typeface="Titillium Web" pitchFamily="34" charset="-122"/>
                <a:cs typeface="Titillium Web" pitchFamily="34" charset="-120"/>
              </a:rPr>
              <a:t>Establishing a formal board with defined roles is urgent, as it provides accountability, separates governance from management, and strengthens funder confidence.</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Core Policy Development (High Priority): </a:t>
            </a:r>
            <a:r>
              <a:rPr lang="en-US" sz="1200" dirty="0">
                <a:solidFill>
                  <a:srgbClr val="1D1D1D"/>
                </a:solidFill>
                <a:latin typeface="Titillium Web" panose="00000500000000000000" pitchFamily="2" charset="0"/>
                <a:ea typeface="Titillium Web" pitchFamily="34" charset="-122"/>
                <a:cs typeface="Titillium Web" pitchFamily="34" charset="-120"/>
              </a:rPr>
              <a:t>Policies on finance, HR, and procurement must follow board formation to standardize operations and reduce institutional risks.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Compliance Framework and Audit Mechanisms (Medium–High Priority): </a:t>
            </a:r>
            <a:r>
              <a:rPr lang="en-US" sz="1200" dirty="0">
                <a:solidFill>
                  <a:srgbClr val="1D1D1D"/>
                </a:solidFill>
                <a:latin typeface="Titillium Web" panose="00000500000000000000" pitchFamily="2" charset="0"/>
                <a:ea typeface="Titillium Web" pitchFamily="34" charset="-122"/>
                <a:cs typeface="Titillium Web" pitchFamily="34" charset="-120"/>
              </a:rPr>
              <a:t>Compliance registers and internal/external audits should be introduced next, ensuring credibility through verifiable oversight and accountability systems.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Reporting Structures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Standardized reporting templates are introduced alongside compliance frameworks to maintain consistent communication with management and the board.</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Training and Awareness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Governance and compliance awareness training helps staff understand and adopt new systems, embedding compliance into day-to-day operations.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Whistleblower Mechanism and Ethics Codes (Medium Priority): </a:t>
            </a:r>
            <a:r>
              <a:rPr lang="en-US" sz="1200" dirty="0">
                <a:solidFill>
                  <a:srgbClr val="1D1D1D"/>
                </a:solidFill>
                <a:latin typeface="Titillium Web" panose="00000500000000000000" pitchFamily="2" charset="0"/>
                <a:ea typeface="Titillium Web" pitchFamily="34" charset="-122"/>
                <a:cs typeface="Titillium Web" pitchFamily="34" charset="-120"/>
              </a:rPr>
              <a:t>Positioned later in the sequence to consolidate a culture of transparency and integrity, ensuring that governance becomes routine and trusted across all levels.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sequencing these interventions,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ensures that governance begins with structural foundations (board and policies), progresses to oversight and accountability systems, and matures into a compliance-driven organizational culture.</a:t>
            </a:r>
          </a:p>
          <a:p>
            <a:pPr algn="l">
              <a:lnSpc>
                <a:spcPts val="1600"/>
              </a:lnSpc>
              <a:spcBef>
                <a:spcPts val="600"/>
              </a:spcBef>
            </a:pPr>
            <a:r>
              <a:rPr lang="en-US" sz="1200" dirty="0">
                <a:solidFill>
                  <a:srgbClr val="1D1D1D"/>
                </a:solidFill>
                <a:latin typeface="Titillium Web" panose="00000500000000000000" pitchFamily="2" charset="0"/>
                <a:ea typeface="Titillium Web" pitchFamily="34" charset="-122"/>
                <a:cs typeface="Titillium Web" pitchFamily="34" charset="-120"/>
              </a:rPr>
              <a:t> </a:t>
            </a:r>
          </a:p>
        </p:txBody>
      </p:sp>
      <p:sp>
        <p:nvSpPr>
          <p:cNvPr id="9" name="Text 1">
            <a:extLst>
              <a:ext uri="{FF2B5EF4-FFF2-40B4-BE49-F238E27FC236}">
                <a16:creationId xmlns:a16="http://schemas.microsoft.com/office/drawing/2014/main" id="{BB25154B-7A08-E1D9-0EE1-540F59156FA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E21D6ADE-C6BF-6CF5-2DE9-747BC260ABE2}"/>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6.3 Priority Justification</a:t>
            </a:r>
          </a:p>
        </p:txBody>
      </p:sp>
      <p:sp>
        <p:nvSpPr>
          <p:cNvPr id="12" name="Text 4">
            <a:extLst>
              <a:ext uri="{FF2B5EF4-FFF2-40B4-BE49-F238E27FC236}">
                <a16:creationId xmlns:a16="http://schemas.microsoft.com/office/drawing/2014/main" id="{29E1BD89-8077-5167-BAD5-801FB43E2F65}"/>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8B536228-3F8C-C1A8-877C-597216F4F114}"/>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2846C1DE-12A1-C810-E18C-BE7CD3D81AA5}"/>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35CAF891-186B-9186-1824-EB6481A667A4}"/>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890DD5D1-9E20-E17D-83CE-16EB188D7616}"/>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6" name="Text 3">
            <a:extLst>
              <a:ext uri="{FF2B5EF4-FFF2-40B4-BE49-F238E27FC236}">
                <a16:creationId xmlns:a16="http://schemas.microsoft.com/office/drawing/2014/main" id="{3DE47DD0-FB00-57ED-9BEA-BEAA468180AE}"/>
              </a:ext>
            </a:extLst>
          </p:cNvPr>
          <p:cNvSpPr/>
          <p:nvPr/>
        </p:nvSpPr>
        <p:spPr>
          <a:xfrm>
            <a:off x="7209558" y="9559385"/>
            <a:ext cx="228600" cy="180975"/>
          </a:xfrm>
          <a:prstGeom prst="rect">
            <a:avLst/>
          </a:prstGeom>
          <a:noFill/>
          <a:ln/>
        </p:spPr>
        <p:txBody>
          <a:bodyPr wrap="square" lIns="0" tIns="0" rIns="0" bIns="0" rtlCol="0" anchor="ctr"/>
          <a:lstStyle/>
          <a:p>
            <a:pPr>
              <a:lnSpc>
                <a:spcPct val="79650"/>
              </a:lnSpc>
            </a:pPr>
            <a:r>
              <a:rPr lang="en-US" sz="1000" b="1" dirty="0">
                <a:solidFill>
                  <a:srgbClr val="2B2B35"/>
                </a:solidFill>
                <a:latin typeface="Titillium Web" panose="00000500000000000000" pitchFamily="2" charset="0"/>
                <a:ea typeface="Roboto Condensed" pitchFamily="34" charset="-122"/>
                <a:cs typeface="Roboto Condensed" pitchFamily="34" charset="-120"/>
              </a:rPr>
              <a:t>60</a:t>
            </a:r>
          </a:p>
          <a:p>
            <a:pPr marL="0" indent="0" algn="l">
              <a:lnSpc>
                <a:spcPct val="79650"/>
              </a:lnSpc>
              <a:buNone/>
            </a:pPr>
            <a:endParaRPr lang="en-US" sz="1200" dirty="0">
              <a:latin typeface="Titillium Web" panose="00000500000000000000" pitchFamily="2" charset="0"/>
            </a:endParaRPr>
          </a:p>
        </p:txBody>
      </p:sp>
      <p:sp>
        <p:nvSpPr>
          <p:cNvPr id="16" name="Flowchart: Connector 15">
            <a:extLst>
              <a:ext uri="{FF2B5EF4-FFF2-40B4-BE49-F238E27FC236}">
                <a16:creationId xmlns:a16="http://schemas.microsoft.com/office/drawing/2014/main" id="{C74753F8-5E5F-5DF5-F4D4-726F4570BF56}"/>
              </a:ext>
            </a:extLst>
          </p:cNvPr>
          <p:cNvSpPr/>
          <p:nvPr/>
        </p:nvSpPr>
        <p:spPr>
          <a:xfrm>
            <a:off x="7044971" y="931908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7" name="Group 16">
            <a:extLst>
              <a:ext uri="{FF2B5EF4-FFF2-40B4-BE49-F238E27FC236}">
                <a16:creationId xmlns:a16="http://schemas.microsoft.com/office/drawing/2014/main" id="{E28ADC3A-6801-F124-D5B2-0B70727FD733}"/>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F33483E4-5E9E-94B3-6C28-110088F70468}"/>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CE1D6320-D876-5D95-E2C4-2C6CCF0FFD80}"/>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F9BFC952-A320-F842-F39A-227E02B0C614}"/>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93431635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CCA616-7704-2B51-C154-2D37E7625F72}"/>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8D6B5FCD-2C0D-F64B-31C2-22D6B65C1366}"/>
              </a:ext>
            </a:extLst>
          </p:cNvPr>
          <p:cNvPicPr>
            <a:picLocks noChangeAspect="1"/>
          </p:cNvPicPr>
          <p:nvPr/>
        </p:nvPicPr>
        <p:blipFill>
          <a:blip r:embed="rId3"/>
          <a:stretch>
            <a:fillRect/>
          </a:stretch>
        </p:blipFill>
        <p:spPr>
          <a:xfrm>
            <a:off x="796962" y="919932"/>
            <a:ext cx="6177705" cy="190500"/>
          </a:xfrm>
          <a:prstGeom prst="rect">
            <a:avLst/>
          </a:prstGeom>
        </p:spPr>
      </p:pic>
      <p:sp>
        <p:nvSpPr>
          <p:cNvPr id="6" name="Text 0">
            <a:extLst>
              <a:ext uri="{FF2B5EF4-FFF2-40B4-BE49-F238E27FC236}">
                <a16:creationId xmlns:a16="http://schemas.microsoft.com/office/drawing/2014/main" id="{7D3B0315-EAB6-DE35-BF5B-EAA5E2D1774F}"/>
              </a:ext>
            </a:extLst>
          </p:cNvPr>
          <p:cNvSpPr/>
          <p:nvPr/>
        </p:nvSpPr>
        <p:spPr>
          <a:xfrm>
            <a:off x="796962" y="2015228"/>
            <a:ext cx="4133226" cy="424335"/>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6.4 Budget Estimation</a:t>
            </a:r>
          </a:p>
        </p:txBody>
      </p:sp>
      <p:sp>
        <p:nvSpPr>
          <p:cNvPr id="7" name="Text 1">
            <a:extLst>
              <a:ext uri="{FF2B5EF4-FFF2-40B4-BE49-F238E27FC236}">
                <a16:creationId xmlns:a16="http://schemas.microsoft.com/office/drawing/2014/main" id="{049A0C78-3F79-C471-94D9-B1FBCD3A364F}"/>
              </a:ext>
            </a:extLst>
          </p:cNvPr>
          <p:cNvSpPr/>
          <p:nvPr/>
        </p:nvSpPr>
        <p:spPr>
          <a:xfrm>
            <a:off x="897313" y="3188437"/>
            <a:ext cx="4608136" cy="1733550"/>
          </a:xfrm>
          <a:prstGeom prst="rect">
            <a:avLst/>
          </a:prstGeom>
          <a:noFill/>
          <a:ln/>
        </p:spPr>
        <p:txBody>
          <a:bodyPr wrap="square" lIns="0" tIns="0" rIns="0" bIns="0" rtlCol="0" anchor="ctr"/>
          <a:lstStyle/>
          <a:p>
            <a:pPr marL="0" indent="0" algn="l">
              <a:lnSpc>
                <a:spcPts val="1600"/>
              </a:lnSpc>
              <a:spcBef>
                <a:spcPts val="600"/>
              </a:spcBef>
              <a:spcAft>
                <a:spcPts val="600"/>
              </a:spcAft>
              <a:buNone/>
            </a:pPr>
            <a:r>
              <a:rPr lang="en-US" sz="1600" b="1" dirty="0">
                <a:solidFill>
                  <a:srgbClr val="1D1D1D"/>
                </a:solidFill>
                <a:latin typeface="Titillium Web" pitchFamily="34" charset="0"/>
                <a:ea typeface="Titillium Web" pitchFamily="34" charset="-122"/>
                <a:cs typeface="Titillium Web" pitchFamily="34" charset="-120"/>
              </a:rPr>
              <a:t> </a:t>
            </a:r>
            <a:r>
              <a:rPr lang="en-US" sz="1200" dirty="0">
                <a:solidFill>
                  <a:srgbClr val="000000"/>
                </a:solidFill>
              </a:rPr>
              <a:t> </a:t>
            </a:r>
            <a:endParaRPr lang="en-US" sz="1200" dirty="0"/>
          </a:p>
        </p:txBody>
      </p:sp>
      <p:sp>
        <p:nvSpPr>
          <p:cNvPr id="8" name="Text 2">
            <a:extLst>
              <a:ext uri="{FF2B5EF4-FFF2-40B4-BE49-F238E27FC236}">
                <a16:creationId xmlns:a16="http://schemas.microsoft.com/office/drawing/2014/main" id="{957143DA-9D26-0940-847C-6F7862CC44EA}"/>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9" name="Text 3">
            <a:extLst>
              <a:ext uri="{FF2B5EF4-FFF2-40B4-BE49-F238E27FC236}">
                <a16:creationId xmlns:a16="http://schemas.microsoft.com/office/drawing/2014/main" id="{74DBB7FC-E502-8517-2D62-7E93997FAA71}"/>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a:extLst>
              <a:ext uri="{FF2B5EF4-FFF2-40B4-BE49-F238E27FC236}">
                <a16:creationId xmlns:a16="http://schemas.microsoft.com/office/drawing/2014/main" id="{2DD6F00B-2D16-92DB-897B-D3D422469439}"/>
              </a:ext>
            </a:extLst>
          </p:cNvPr>
          <p:cNvSpPr/>
          <p:nvPr/>
        </p:nvSpPr>
        <p:spPr>
          <a:xfrm>
            <a:off x="796962" y="7542208"/>
            <a:ext cx="5664241" cy="760839"/>
          </a:xfrm>
          <a:prstGeom prst="rect">
            <a:avLst/>
          </a:prstGeom>
          <a:noFill/>
          <a:ln/>
        </p:spPr>
        <p:txBody>
          <a:bodyPr wrap="square" lIns="0" tIns="0" rIns="0" bIns="0" rtlCol="0" anchor="ctr"/>
          <a:lstStyle/>
          <a:p>
            <a:pPr marL="0" indent="0" algn="l">
              <a:lnSpc>
                <a:spcPct val="79650"/>
              </a:lnSpc>
              <a:buNone/>
            </a:pPr>
            <a:r>
              <a:rPr lang="en-US" sz="1425" b="1" dirty="0">
                <a:solidFill>
                  <a:srgbClr val="2B2B35"/>
                </a:solidFill>
                <a:latin typeface="Titillium Web" panose="00000500000000000000" pitchFamily="2" charset="0"/>
                <a:ea typeface="Roboto Condensed" pitchFamily="34" charset="-122"/>
                <a:cs typeface="Roboto Condensed" pitchFamily="34" charset="-120"/>
              </a:rPr>
              <a:t>Table 6: </a:t>
            </a:r>
            <a:r>
              <a:rPr lang="en-US" sz="1425" dirty="0">
                <a:solidFill>
                  <a:srgbClr val="2B2B35"/>
                </a:solidFill>
                <a:latin typeface="Titillium Web" panose="00000500000000000000" pitchFamily="2" charset="0"/>
                <a:ea typeface="Roboto Condensed" pitchFamily="34" charset="-122"/>
                <a:cs typeface="Roboto Condensed" pitchFamily="34" charset="-120"/>
              </a:rPr>
              <a:t>Financial Systems Assessment</a:t>
            </a:r>
          </a:p>
          <a:p>
            <a:pPr marL="0" indent="0" algn="l">
              <a:lnSpc>
                <a:spcPct val="79650"/>
              </a:lnSpc>
              <a:buNone/>
            </a:pPr>
            <a:endParaRPr lang="en-US" sz="1425" dirty="0"/>
          </a:p>
        </p:txBody>
      </p:sp>
      <p:sp>
        <p:nvSpPr>
          <p:cNvPr id="13" name="Text 5">
            <a:extLst>
              <a:ext uri="{FF2B5EF4-FFF2-40B4-BE49-F238E27FC236}">
                <a16:creationId xmlns:a16="http://schemas.microsoft.com/office/drawing/2014/main" id="{FE267679-3121-B254-CE5C-1D8592312A43}"/>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19</a:t>
            </a:r>
            <a:endParaRPr lang="en-US" sz="1200" dirty="0"/>
          </a:p>
        </p:txBody>
      </p:sp>
      <p:graphicFrame>
        <p:nvGraphicFramePr>
          <p:cNvPr id="14" name="Table 13">
            <a:extLst>
              <a:ext uri="{FF2B5EF4-FFF2-40B4-BE49-F238E27FC236}">
                <a16:creationId xmlns:a16="http://schemas.microsoft.com/office/drawing/2014/main" id="{8189E4F6-3F0E-9B9A-A375-A1E0664D81DB}"/>
              </a:ext>
            </a:extLst>
          </p:cNvPr>
          <p:cNvGraphicFramePr>
            <a:graphicFrameLocks noGrp="1"/>
          </p:cNvGraphicFramePr>
          <p:nvPr>
            <p:extLst>
              <p:ext uri="{D42A27DB-BD31-4B8C-83A1-F6EECF244321}">
                <p14:modId xmlns:p14="http://schemas.microsoft.com/office/powerpoint/2010/main" val="2973263332"/>
              </p:ext>
            </p:extLst>
          </p:nvPr>
        </p:nvGraphicFramePr>
        <p:xfrm>
          <a:off x="796962" y="4259376"/>
          <a:ext cx="6516534" cy="3282832"/>
        </p:xfrm>
        <a:graphic>
          <a:graphicData uri="http://schemas.openxmlformats.org/drawingml/2006/table">
            <a:tbl>
              <a:tblPr firstRow="1" firstCol="1" bandRow="1">
                <a:tableStyleId>{7E9639D4-E3E2-4D34-9284-5A2195B3D0D7}</a:tableStyleId>
              </a:tblPr>
              <a:tblGrid>
                <a:gridCol w="3258267">
                  <a:extLst>
                    <a:ext uri="{9D8B030D-6E8A-4147-A177-3AD203B41FA5}">
                      <a16:colId xmlns:a16="http://schemas.microsoft.com/office/drawing/2014/main" val="2614702910"/>
                    </a:ext>
                  </a:extLst>
                </a:gridCol>
                <a:gridCol w="3258267">
                  <a:extLst>
                    <a:ext uri="{9D8B030D-6E8A-4147-A177-3AD203B41FA5}">
                      <a16:colId xmlns:a16="http://schemas.microsoft.com/office/drawing/2014/main" val="2490726485"/>
                    </a:ext>
                  </a:extLst>
                </a:gridCol>
              </a:tblGrid>
              <a:tr h="468976">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Intervention</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tc>
                  <a:txBody>
                    <a:bodyPr/>
                    <a:lstStyle/>
                    <a:p>
                      <a:pPr algn="l">
                        <a:lnSpc>
                          <a:spcPct val="115000"/>
                        </a:lnSpc>
                        <a:spcBef>
                          <a:spcPts val="600"/>
                        </a:spcBef>
                        <a:spcAft>
                          <a:spcPts val="600"/>
                        </a:spcAft>
                        <a:buNone/>
                      </a:pPr>
                      <a:r>
                        <a:rPr lang="en-ZA" sz="1200" kern="0" dirty="0">
                          <a:effectLst/>
                          <a:latin typeface="Titillium Web" panose="00000500000000000000" pitchFamily="2" charset="0"/>
                        </a:rPr>
                        <a:t>Estimated Cost (ZAR)</a:t>
                      </a:r>
                      <a:endParaRPr lang="en-ZA" sz="11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1">
                        <a:lumMod val="50000"/>
                      </a:schemeClr>
                    </a:solidFill>
                  </a:tcPr>
                </a:tc>
                <a:extLst>
                  <a:ext uri="{0D108BD9-81ED-4DB2-BD59-A6C34878D82A}">
                    <a16:rowId xmlns:a16="http://schemas.microsoft.com/office/drawing/2014/main" val="3863859858"/>
                  </a:ext>
                </a:extLst>
              </a:tr>
              <a:tr h="468976">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Board Formation and Governance Structures</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R80,000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8238273"/>
                  </a:ext>
                </a:extLst>
              </a:tr>
              <a:tr h="468976">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Policy Development</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R60,000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7110045"/>
                  </a:ext>
                </a:extLst>
              </a:tr>
              <a:tr h="468976">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Compliance Framework Tools</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R50,000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7738142"/>
                  </a:ext>
                </a:extLst>
              </a:tr>
              <a:tr h="468976">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Audit and Review Mechanisms</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R100,000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1689709"/>
                  </a:ext>
                </a:extLst>
              </a:tr>
              <a:tr h="468976">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Training and Awareness</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kern="100">
                          <a:effectLst/>
                          <a:latin typeface="Titillium Web" panose="00000500000000000000" pitchFamily="2" charset="0"/>
                          <a:ea typeface="Aptos" panose="020B0004020202020204" pitchFamily="34" charset="0"/>
                          <a:cs typeface="Times New Roman" panose="02020603050405020304" pitchFamily="18" charset="0"/>
                        </a:rPr>
                        <a:t>R40,000</a:t>
                      </a: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8875948"/>
                  </a:ext>
                </a:extLst>
              </a:tr>
              <a:tr h="468976">
                <a:tc>
                  <a:txBody>
                    <a:bodyPr/>
                    <a:lstStyle/>
                    <a:p>
                      <a:pPr marL="0" marR="0">
                        <a:lnSpc>
                          <a:spcPct val="115000"/>
                        </a:lnSpc>
                        <a:spcAft>
                          <a:spcPts val="800"/>
                        </a:spcAft>
                        <a:buNone/>
                      </a:pPr>
                      <a:r>
                        <a:rPr lang="en-US" sz="1200" b="1" kern="100">
                          <a:effectLst/>
                          <a:latin typeface="Titillium Web" panose="00000500000000000000" pitchFamily="2" charset="0"/>
                          <a:ea typeface="Aptos" panose="020B0004020202020204" pitchFamily="34" charset="0"/>
                          <a:cs typeface="Times New Roman" panose="02020603050405020304" pitchFamily="18" charset="0"/>
                        </a:rPr>
                        <a:t>Total</a:t>
                      </a:r>
                      <a:endParaRPr lang="en-US" sz="1200" kern="10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marL="0" marR="0">
                        <a:lnSpc>
                          <a:spcPct val="115000"/>
                        </a:lnSpc>
                        <a:spcAft>
                          <a:spcPts val="800"/>
                        </a:spcAft>
                        <a:buNone/>
                      </a:pPr>
                      <a:r>
                        <a:rPr lang="en-US" sz="1200" b="1" kern="100" dirty="0">
                          <a:effectLst/>
                          <a:latin typeface="Titillium Web" panose="00000500000000000000" pitchFamily="2" charset="0"/>
                          <a:ea typeface="Aptos" panose="020B0004020202020204" pitchFamily="34" charset="0"/>
                          <a:cs typeface="Times New Roman" panose="02020603050405020304" pitchFamily="18" charset="0"/>
                        </a:rPr>
                        <a:t>R330,000</a:t>
                      </a:r>
                      <a:endParaRPr lang="en-US" sz="1200" kern="100" dirty="0">
                        <a:effectLst/>
                        <a:latin typeface="Titillium Web" panose="00000500000000000000" pitchFamily="2" charset="0"/>
                        <a:ea typeface="Aptos" panose="020B0004020202020204" pitchFamily="34" charset="0"/>
                        <a:cs typeface="Times New Roman" panose="02020603050405020304" pitchFamily="18" charset="0"/>
                      </a:endParaRPr>
                    </a:p>
                  </a:txBody>
                  <a:tcPr marL="68580" marR="68580" marT="0"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23882680"/>
                  </a:ext>
                </a:extLst>
              </a:tr>
            </a:tbl>
          </a:graphicData>
        </a:graphic>
      </p:graphicFrame>
      <p:sp>
        <p:nvSpPr>
          <p:cNvPr id="11" name="TextBox 10">
            <a:extLst>
              <a:ext uri="{FF2B5EF4-FFF2-40B4-BE49-F238E27FC236}">
                <a16:creationId xmlns:a16="http://schemas.microsoft.com/office/drawing/2014/main" id="{A2C0AFEE-9ABC-0A12-00AF-322A349B5386}"/>
              </a:ext>
            </a:extLst>
          </p:cNvPr>
          <p:cNvSpPr txBox="1"/>
          <p:nvPr/>
        </p:nvSpPr>
        <p:spPr>
          <a:xfrm>
            <a:off x="743732" y="2545491"/>
            <a:ext cx="4784550" cy="1523494"/>
          </a:xfrm>
          <a:prstGeom prst="rect">
            <a:avLst/>
          </a:prstGeom>
          <a:noFill/>
        </p:spPr>
        <p:txBody>
          <a:bodyPr wrap="square" rtlCol="0">
            <a:spAutoFit/>
          </a:bodyPr>
          <a:lstStyle/>
          <a:p>
            <a:pPr>
              <a:lnSpc>
                <a:spcPts val="1600"/>
              </a:lnSpc>
              <a:spcBef>
                <a:spcPts val="600"/>
              </a:spcBef>
              <a:spcAft>
                <a:spcPts val="600"/>
              </a:spcAft>
            </a:pPr>
            <a:r>
              <a:rPr lang="en-US" sz="1200" dirty="0">
                <a:latin typeface="Titillium Web" panose="00000500000000000000" pitchFamily="2" charset="0"/>
              </a:rPr>
              <a:t>The budget estimates for governance interventions are based on prevailing consulting rates, facilitation services, and SME governance support tools in South Africa. The focus is on lean, one-time setup of oversight structures, policy institutionalization, and basic risk/compliance systems that internal teams can maintain thereafter. </a:t>
            </a:r>
            <a:r>
              <a:rPr lang="en-GB" sz="1200" dirty="0">
                <a:latin typeface="Titillium Web" panose="00000500000000000000" pitchFamily="2" charset="0"/>
              </a:rPr>
              <a:t>The budget that we propose for this Domain is </a:t>
            </a:r>
            <a:r>
              <a:rPr lang="en-US" sz="1200" dirty="0">
                <a:latin typeface="Titillium Web" panose="00000500000000000000" pitchFamily="2" charset="0"/>
                <a:ea typeface="Arial" pitchFamily="34" charset="-122"/>
                <a:cs typeface="Arial" pitchFamily="34" charset="-120"/>
              </a:rPr>
              <a:t>R330,000</a:t>
            </a:r>
            <a:r>
              <a:rPr lang="en-GB" sz="1200" dirty="0">
                <a:latin typeface="Titillium Web" panose="00000500000000000000" pitchFamily="2" charset="0"/>
              </a:rPr>
              <a:t> broken down as follows:</a:t>
            </a:r>
            <a:endParaRPr lang="en-US" sz="1200" dirty="0">
              <a:latin typeface="Titillium Web" panose="00000500000000000000" pitchFamily="2" charset="0"/>
            </a:endParaRPr>
          </a:p>
        </p:txBody>
      </p:sp>
      <p:grpSp>
        <p:nvGrpSpPr>
          <p:cNvPr id="10" name="Group 9">
            <a:extLst>
              <a:ext uri="{FF2B5EF4-FFF2-40B4-BE49-F238E27FC236}">
                <a16:creationId xmlns:a16="http://schemas.microsoft.com/office/drawing/2014/main" id="{6E76561B-4C44-59D0-A99B-0864B1878FB1}"/>
              </a:ext>
            </a:extLst>
          </p:cNvPr>
          <p:cNvGrpSpPr/>
          <p:nvPr/>
        </p:nvGrpSpPr>
        <p:grpSpPr>
          <a:xfrm>
            <a:off x="5999045" y="7902997"/>
            <a:ext cx="1314450" cy="1449210"/>
            <a:chOff x="5999045" y="7407697"/>
            <a:chExt cx="1314450" cy="1449210"/>
          </a:xfrm>
        </p:grpSpPr>
        <p:sp>
          <p:nvSpPr>
            <p:cNvPr id="15" name="Text 4">
              <a:extLst>
                <a:ext uri="{FF2B5EF4-FFF2-40B4-BE49-F238E27FC236}">
                  <a16:creationId xmlns:a16="http://schemas.microsoft.com/office/drawing/2014/main" id="{9265D2A7-7973-5F2D-96C1-73E2FD351BCC}"/>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6" name="Image 4" descr="preencoded.png">
              <a:extLst>
                <a:ext uri="{FF2B5EF4-FFF2-40B4-BE49-F238E27FC236}">
                  <a16:creationId xmlns:a16="http://schemas.microsoft.com/office/drawing/2014/main" id="{A8EB72BF-2E4A-3FD9-2E02-CF99905D761E}"/>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C020B464-D9CA-E0FB-7113-8CBBD1070CE4}"/>
              </a:ext>
            </a:extLst>
          </p:cNvPr>
          <p:cNvGrpSpPr/>
          <p:nvPr/>
        </p:nvGrpSpPr>
        <p:grpSpPr>
          <a:xfrm>
            <a:off x="5657974" y="1412484"/>
            <a:ext cx="1382886" cy="1387866"/>
            <a:chOff x="5591781" y="1412484"/>
            <a:chExt cx="1382886" cy="1387866"/>
          </a:xfrm>
        </p:grpSpPr>
        <p:sp>
          <p:nvSpPr>
            <p:cNvPr id="17" name="Rectangle 16">
              <a:extLst>
                <a:ext uri="{FF2B5EF4-FFF2-40B4-BE49-F238E27FC236}">
                  <a16:creationId xmlns:a16="http://schemas.microsoft.com/office/drawing/2014/main" id="{B6947C36-6228-D002-E977-4B2879E533DC}"/>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171EEF67-6BF2-3A4A-76A4-64945BBCF9A2}"/>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9" name="Rectangle 18">
              <a:extLst>
                <a:ext uri="{FF2B5EF4-FFF2-40B4-BE49-F238E27FC236}">
                  <a16:creationId xmlns:a16="http://schemas.microsoft.com/office/drawing/2014/main" id="{29905E9F-B1CF-5D53-DE20-0F311BE8FAE5}"/>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01245561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69581C-FE1F-89E9-7918-4BDE5AC14A89}"/>
            </a:ext>
          </a:extLst>
        </p:cNvPr>
        <p:cNvGrpSpPr/>
        <p:nvPr/>
      </p:nvGrpSpPr>
      <p:grpSpPr>
        <a:xfrm>
          <a:off x="0" y="0"/>
          <a:ext cx="0" cy="0"/>
          <a:chOff x="0" y="0"/>
          <a:chExt cx="0" cy="0"/>
        </a:xfrm>
      </p:grpSpPr>
      <p:pic>
        <p:nvPicPr>
          <p:cNvPr id="2" name="Image 2" descr="preencoded.png">
            <a:extLst>
              <a:ext uri="{FF2B5EF4-FFF2-40B4-BE49-F238E27FC236}">
                <a16:creationId xmlns:a16="http://schemas.microsoft.com/office/drawing/2014/main" id="{81B631AB-A2A2-048D-A8BD-235FADDF8930}"/>
              </a:ext>
            </a:extLst>
          </p:cNvPr>
          <p:cNvPicPr>
            <a:picLocks noChangeAspect="1"/>
          </p:cNvPicPr>
          <p:nvPr/>
        </p:nvPicPr>
        <p:blipFill>
          <a:blip r:embed="rId2"/>
          <a:stretch>
            <a:fillRect/>
          </a:stretch>
        </p:blipFill>
        <p:spPr>
          <a:xfrm>
            <a:off x="807232" y="1549479"/>
            <a:ext cx="85725" cy="981075"/>
          </a:xfrm>
          <a:prstGeom prst="rect">
            <a:avLst/>
          </a:prstGeom>
        </p:spPr>
      </p:pic>
      <p:pic>
        <p:nvPicPr>
          <p:cNvPr id="3" name="Image 3" descr="preencoded.png">
            <a:extLst>
              <a:ext uri="{FF2B5EF4-FFF2-40B4-BE49-F238E27FC236}">
                <a16:creationId xmlns:a16="http://schemas.microsoft.com/office/drawing/2014/main" id="{A790DA6A-9381-622F-9F21-3AD18E1ABB64}"/>
              </a:ext>
            </a:extLst>
          </p:cNvPr>
          <p:cNvPicPr>
            <a:picLocks noChangeAspect="1"/>
          </p:cNvPicPr>
          <p:nvPr/>
        </p:nvPicPr>
        <p:blipFill>
          <a:blip r:embed="rId3"/>
          <a:stretch>
            <a:fillRect/>
          </a:stretch>
        </p:blipFill>
        <p:spPr>
          <a:xfrm>
            <a:off x="796962" y="919932"/>
            <a:ext cx="6177705" cy="190500"/>
          </a:xfrm>
          <a:prstGeom prst="rect">
            <a:avLst/>
          </a:prstGeom>
        </p:spPr>
      </p:pic>
      <p:sp>
        <p:nvSpPr>
          <p:cNvPr id="4" name="Text 0">
            <a:extLst>
              <a:ext uri="{FF2B5EF4-FFF2-40B4-BE49-F238E27FC236}">
                <a16:creationId xmlns:a16="http://schemas.microsoft.com/office/drawing/2014/main" id="{DFD9595F-8C73-327C-0143-EFFF8FE8C81A}"/>
              </a:ext>
            </a:extLst>
          </p:cNvPr>
          <p:cNvSpPr/>
          <p:nvPr/>
        </p:nvSpPr>
        <p:spPr>
          <a:xfrm>
            <a:off x="966743" y="1728842"/>
            <a:ext cx="3676650" cy="762488"/>
          </a:xfrm>
          <a:prstGeom prst="rect">
            <a:avLst/>
          </a:prstGeom>
          <a:noFill/>
          <a:ln/>
        </p:spPr>
        <p:txBody>
          <a:bodyPr wrap="square" lIns="0" tIns="0" rIns="0" bIns="0" rtlCol="0" anchor="ctr"/>
          <a:lstStyle/>
          <a:p>
            <a:pPr marL="0" indent="0" algn="l">
              <a:buNone/>
            </a:pPr>
            <a:r>
              <a:rPr lang="en-US" sz="2800" b="1" dirty="0">
                <a:solidFill>
                  <a:srgbClr val="1D1D1D"/>
                </a:solidFill>
                <a:latin typeface="Titillium Web" panose="00000500000000000000" pitchFamily="2" charset="0"/>
                <a:ea typeface="Sora" pitchFamily="34" charset="-122"/>
                <a:cs typeface="Sora" pitchFamily="34" charset="-120"/>
              </a:rPr>
              <a:t>6.5 Budget Justification</a:t>
            </a:r>
          </a:p>
        </p:txBody>
      </p:sp>
      <p:sp>
        <p:nvSpPr>
          <p:cNvPr id="5" name="Text 1">
            <a:extLst>
              <a:ext uri="{FF2B5EF4-FFF2-40B4-BE49-F238E27FC236}">
                <a16:creationId xmlns:a16="http://schemas.microsoft.com/office/drawing/2014/main" id="{9343C80E-4877-00CB-B82A-40BBC9793DEA}"/>
              </a:ext>
            </a:extLst>
          </p:cNvPr>
          <p:cNvSpPr/>
          <p:nvPr/>
        </p:nvSpPr>
        <p:spPr>
          <a:xfrm>
            <a:off x="897313" y="3188437"/>
            <a:ext cx="4608136" cy="1733550"/>
          </a:xfrm>
          <a:prstGeom prst="rect">
            <a:avLst/>
          </a:prstGeom>
          <a:noFill/>
          <a:ln/>
        </p:spPr>
        <p:txBody>
          <a:bodyPr wrap="square" lIns="0" tIns="0" rIns="0" bIns="0" rtlCol="0" anchor="ctr"/>
          <a:lstStyle/>
          <a:p>
            <a:pPr marL="0" indent="0" algn="l">
              <a:spcBef>
                <a:spcPts val="600"/>
              </a:spcBef>
              <a:spcAft>
                <a:spcPts val="600"/>
              </a:spcAft>
              <a:buNone/>
            </a:pPr>
            <a:r>
              <a:rPr lang="en-US" sz="1600" b="1" dirty="0">
                <a:solidFill>
                  <a:srgbClr val="1D1D1D"/>
                </a:solidFill>
                <a:latin typeface="Titillium Web" panose="00000500000000000000" pitchFamily="2" charset="0"/>
                <a:ea typeface="Titillium Web" pitchFamily="34" charset="-122"/>
                <a:cs typeface="Titillium Web" pitchFamily="34" charset="-120"/>
              </a:rPr>
              <a:t> </a:t>
            </a:r>
            <a:r>
              <a:rPr lang="en-US" sz="1200" dirty="0">
                <a:solidFill>
                  <a:srgbClr val="000000"/>
                </a:solidFill>
                <a:latin typeface="Titillium Web" panose="00000500000000000000" pitchFamily="2" charset="0"/>
              </a:rPr>
              <a:t> </a:t>
            </a:r>
            <a:endParaRPr lang="en-US" sz="1200" dirty="0">
              <a:latin typeface="Titillium Web" panose="00000500000000000000" pitchFamily="2" charset="0"/>
            </a:endParaRPr>
          </a:p>
        </p:txBody>
      </p:sp>
      <p:sp>
        <p:nvSpPr>
          <p:cNvPr id="6" name="Text 2">
            <a:extLst>
              <a:ext uri="{FF2B5EF4-FFF2-40B4-BE49-F238E27FC236}">
                <a16:creationId xmlns:a16="http://schemas.microsoft.com/office/drawing/2014/main" id="{937B9F4F-1D63-D837-4A70-E8A75CC30CA0}"/>
              </a:ext>
            </a:extLst>
          </p:cNvPr>
          <p:cNvSpPr/>
          <p:nvPr/>
        </p:nvSpPr>
        <p:spPr>
          <a:xfrm>
            <a:off x="807232" y="677036"/>
            <a:ext cx="2705100" cy="209550"/>
          </a:xfrm>
          <a:prstGeom prst="rect">
            <a:avLst/>
          </a:prstGeom>
          <a:noFill/>
          <a:ln/>
        </p:spPr>
        <p:txBody>
          <a:bodyPr wrap="square" lIns="0" tIns="0" rIns="0" bIns="0" rtlCol="0" anchor="ctr"/>
          <a:lstStyle/>
          <a:p>
            <a:pPr marL="0" indent="0" algn="l">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7" name="Text 3">
            <a:extLst>
              <a:ext uri="{FF2B5EF4-FFF2-40B4-BE49-F238E27FC236}">
                <a16:creationId xmlns:a16="http://schemas.microsoft.com/office/drawing/2014/main" id="{6DC2C25F-B3D5-02A5-3BC4-A49BD513BDB8}"/>
              </a:ext>
            </a:extLst>
          </p:cNvPr>
          <p:cNvSpPr/>
          <p:nvPr/>
        </p:nvSpPr>
        <p:spPr>
          <a:xfrm>
            <a:off x="5187639" y="677036"/>
            <a:ext cx="1771650" cy="209550"/>
          </a:xfrm>
          <a:prstGeom prst="rect">
            <a:avLst/>
          </a:prstGeom>
          <a:noFill/>
          <a:ln/>
        </p:spPr>
        <p:txBody>
          <a:bodyPr wrap="square" lIns="0" tIns="0" rIns="0" bIns="0" rtlCol="0" anchor="ctr"/>
          <a:lstStyle/>
          <a:p>
            <a:pPr marL="0" indent="0" algn="r">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8" name="Text 5">
            <a:extLst>
              <a:ext uri="{FF2B5EF4-FFF2-40B4-BE49-F238E27FC236}">
                <a16:creationId xmlns:a16="http://schemas.microsoft.com/office/drawing/2014/main" id="{976CDEB0-9DC8-E2F4-D679-3C3146B34A68}"/>
              </a:ext>
            </a:extLst>
          </p:cNvPr>
          <p:cNvSpPr/>
          <p:nvPr/>
        </p:nvSpPr>
        <p:spPr>
          <a:xfrm>
            <a:off x="7419975" y="9829800"/>
            <a:ext cx="352425"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19</a:t>
            </a:r>
            <a:endParaRPr lang="en-US" sz="1200" dirty="0">
              <a:latin typeface="Titillium Web" panose="00000500000000000000" pitchFamily="2" charset="0"/>
            </a:endParaRPr>
          </a:p>
        </p:txBody>
      </p:sp>
      <p:grpSp>
        <p:nvGrpSpPr>
          <p:cNvPr id="9" name="Group 8">
            <a:extLst>
              <a:ext uri="{FF2B5EF4-FFF2-40B4-BE49-F238E27FC236}">
                <a16:creationId xmlns:a16="http://schemas.microsoft.com/office/drawing/2014/main" id="{BE7B3A03-3F2A-D40B-C197-43A511C683AC}"/>
              </a:ext>
            </a:extLst>
          </p:cNvPr>
          <p:cNvGrpSpPr/>
          <p:nvPr/>
        </p:nvGrpSpPr>
        <p:grpSpPr>
          <a:xfrm>
            <a:off x="256735" y="3363160"/>
            <a:ext cx="4979684" cy="6426898"/>
            <a:chOff x="1650861" y="1521118"/>
            <a:chExt cx="3318131" cy="6426898"/>
          </a:xfrm>
        </p:grpSpPr>
        <p:sp>
          <p:nvSpPr>
            <p:cNvPr id="15" name="Text 1">
              <a:extLst>
                <a:ext uri="{FF2B5EF4-FFF2-40B4-BE49-F238E27FC236}">
                  <a16:creationId xmlns:a16="http://schemas.microsoft.com/office/drawing/2014/main" id="{1DCD0A73-0FB7-6F7C-2DD9-D08BC1B0DAE4}"/>
                </a:ext>
              </a:extLst>
            </p:cNvPr>
            <p:cNvSpPr/>
            <p:nvPr/>
          </p:nvSpPr>
          <p:spPr>
            <a:xfrm>
              <a:off x="1650861" y="1521118"/>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13.8 %</a:t>
              </a:r>
              <a:endParaRPr lang="en-US" sz="1600" dirty="0">
                <a:latin typeface="Titillium Web" panose="00000500000000000000" pitchFamily="2" charset="0"/>
              </a:endParaRPr>
            </a:p>
          </p:txBody>
        </p:sp>
        <p:sp>
          <p:nvSpPr>
            <p:cNvPr id="16" name="Text 2">
              <a:extLst>
                <a:ext uri="{FF2B5EF4-FFF2-40B4-BE49-F238E27FC236}">
                  <a16:creationId xmlns:a16="http://schemas.microsoft.com/office/drawing/2014/main" id="{A978B748-5CC4-492C-6E13-8DE0C2E810C0}"/>
                </a:ext>
              </a:extLst>
            </p:cNvPr>
            <p:cNvSpPr/>
            <p:nvPr/>
          </p:nvSpPr>
          <p:spPr>
            <a:xfrm>
              <a:off x="2507686" y="1581836"/>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Establish Advisory Board </a:t>
              </a:r>
            </a:p>
          </p:txBody>
        </p:sp>
        <p:sp>
          <p:nvSpPr>
            <p:cNvPr id="17" name="Text 3">
              <a:extLst>
                <a:ext uri="{FF2B5EF4-FFF2-40B4-BE49-F238E27FC236}">
                  <a16:creationId xmlns:a16="http://schemas.microsoft.com/office/drawing/2014/main" id="{AF349D3B-17CD-60BC-E388-7B52B1B012D5}"/>
                </a:ext>
              </a:extLst>
            </p:cNvPr>
            <p:cNvSpPr/>
            <p:nvPr/>
          </p:nvSpPr>
          <p:spPr>
            <a:xfrm>
              <a:off x="2507686" y="1832909"/>
              <a:ext cx="2461306" cy="869370"/>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This investment is justified as the board provides strategic oversight and separates governance from management, a core requirement for credibility with stakeholders and funders.</a:t>
              </a:r>
              <a:endParaRPr lang="en-US" sz="1100" dirty="0">
                <a:latin typeface="Titillium Web" panose="00000500000000000000" pitchFamily="2" charset="0"/>
              </a:endParaRPr>
            </a:p>
          </p:txBody>
        </p:sp>
        <p:sp>
          <p:nvSpPr>
            <p:cNvPr id="18" name="Text 4">
              <a:extLst>
                <a:ext uri="{FF2B5EF4-FFF2-40B4-BE49-F238E27FC236}">
                  <a16:creationId xmlns:a16="http://schemas.microsoft.com/office/drawing/2014/main" id="{71804FAB-039E-69A1-2C88-09BFDEE648ED}"/>
                </a:ext>
              </a:extLst>
            </p:cNvPr>
            <p:cNvSpPr/>
            <p:nvPr/>
          </p:nvSpPr>
          <p:spPr>
            <a:xfrm>
              <a:off x="1650861" y="2837836"/>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7%</a:t>
              </a:r>
              <a:endParaRPr lang="en-US" sz="1600" dirty="0">
                <a:latin typeface="Titillium Web" panose="00000500000000000000" pitchFamily="2" charset="0"/>
              </a:endParaRPr>
            </a:p>
          </p:txBody>
        </p:sp>
        <p:sp>
          <p:nvSpPr>
            <p:cNvPr id="19" name="Text 5">
              <a:extLst>
                <a:ext uri="{FF2B5EF4-FFF2-40B4-BE49-F238E27FC236}">
                  <a16:creationId xmlns:a16="http://schemas.microsoft.com/office/drawing/2014/main" id="{7AD0A42A-8C79-56D4-6C35-D3012712752B}"/>
                </a:ext>
              </a:extLst>
            </p:cNvPr>
            <p:cNvSpPr/>
            <p:nvPr/>
          </p:nvSpPr>
          <p:spPr>
            <a:xfrm>
              <a:off x="2507686" y="291220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Finalize Organizational Policies </a:t>
              </a:r>
            </a:p>
          </p:txBody>
        </p:sp>
        <p:sp>
          <p:nvSpPr>
            <p:cNvPr id="20" name="Text 6">
              <a:extLst>
                <a:ext uri="{FF2B5EF4-FFF2-40B4-BE49-F238E27FC236}">
                  <a16:creationId xmlns:a16="http://schemas.microsoft.com/office/drawing/2014/main" id="{BE8EDA80-FCDB-1648-8F67-D7CF5F6FC1F0}"/>
                </a:ext>
              </a:extLst>
            </p:cNvPr>
            <p:cNvSpPr/>
            <p:nvPr/>
          </p:nvSpPr>
          <p:spPr>
            <a:xfrm>
              <a:off x="2507686" y="3237912"/>
              <a:ext cx="2329214" cy="759947"/>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Policies form the backbone of governance. Funding is required to draft, review, and adopt professional policies in finance, HR, and procurement, ensuring standardized operations and reducing risks</a:t>
              </a:r>
              <a:endParaRPr lang="en-US" sz="1100" dirty="0">
                <a:latin typeface="Titillium Web" panose="00000500000000000000" pitchFamily="2" charset="0"/>
              </a:endParaRPr>
            </a:p>
          </p:txBody>
        </p:sp>
        <p:sp>
          <p:nvSpPr>
            <p:cNvPr id="21" name="Text 7">
              <a:extLst>
                <a:ext uri="{FF2B5EF4-FFF2-40B4-BE49-F238E27FC236}">
                  <a16:creationId xmlns:a16="http://schemas.microsoft.com/office/drawing/2014/main" id="{70193D57-BF9C-9378-EAA6-E24AEFED494F}"/>
                </a:ext>
              </a:extLst>
            </p:cNvPr>
            <p:cNvSpPr/>
            <p:nvPr/>
          </p:nvSpPr>
          <p:spPr>
            <a:xfrm>
              <a:off x="1650861" y="4154555"/>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a:t>
              </a:r>
              <a:endParaRPr lang="en-US" sz="1600" dirty="0">
                <a:latin typeface="Titillium Web" panose="00000500000000000000" pitchFamily="2" charset="0"/>
              </a:endParaRPr>
            </a:p>
          </p:txBody>
        </p:sp>
        <p:sp>
          <p:nvSpPr>
            <p:cNvPr id="22" name="Text 8">
              <a:extLst>
                <a:ext uri="{FF2B5EF4-FFF2-40B4-BE49-F238E27FC236}">
                  <a16:creationId xmlns:a16="http://schemas.microsoft.com/office/drawing/2014/main" id="{3F11AF94-E201-23FF-3B8F-7B72ED4DF854}"/>
                </a:ext>
              </a:extLst>
            </p:cNvPr>
            <p:cNvSpPr/>
            <p:nvPr/>
          </p:nvSpPr>
          <p:spPr>
            <a:xfrm>
              <a:off x="2507686" y="4215273"/>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Compliance Framework Tools</a:t>
              </a:r>
            </a:p>
          </p:txBody>
        </p:sp>
        <p:sp>
          <p:nvSpPr>
            <p:cNvPr id="23" name="Text 9">
              <a:extLst>
                <a:ext uri="{FF2B5EF4-FFF2-40B4-BE49-F238E27FC236}">
                  <a16:creationId xmlns:a16="http://schemas.microsoft.com/office/drawing/2014/main" id="{053EEC26-755F-001F-70D0-55EC5297E7DD}"/>
                </a:ext>
              </a:extLst>
            </p:cNvPr>
            <p:cNvSpPr/>
            <p:nvPr/>
          </p:nvSpPr>
          <p:spPr>
            <a:xfrm>
              <a:off x="2507686" y="4556153"/>
              <a:ext cx="2329214"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a:t>
              </a:r>
              <a:r>
                <a:rPr lang="en-US" sz="1100" dirty="0">
                  <a:latin typeface="Titillium Web" panose="00000500000000000000" pitchFamily="2" charset="0"/>
                  <a:ea typeface="Arial" pitchFamily="34" charset="-122"/>
                  <a:cs typeface="Arial" pitchFamily="34" charset="-120"/>
                </a:rPr>
                <a:t>: These tools are essential for monitoring regulatory adherence and creating a culture of accountability. Investment ensures that the company can track obligations and report consistently.</a:t>
              </a:r>
              <a:endParaRPr lang="en-US" sz="1100" dirty="0">
                <a:latin typeface="Titillium Web" panose="00000500000000000000" pitchFamily="2" charset="0"/>
              </a:endParaRPr>
            </a:p>
          </p:txBody>
        </p:sp>
        <p:sp>
          <p:nvSpPr>
            <p:cNvPr id="24" name="Text 10">
              <a:extLst>
                <a:ext uri="{FF2B5EF4-FFF2-40B4-BE49-F238E27FC236}">
                  <a16:creationId xmlns:a16="http://schemas.microsoft.com/office/drawing/2014/main" id="{D81E02CF-91E6-6214-5504-5A2020A1460C}"/>
                </a:ext>
              </a:extLst>
            </p:cNvPr>
            <p:cNvSpPr/>
            <p:nvPr/>
          </p:nvSpPr>
          <p:spPr>
            <a:xfrm>
              <a:off x="1650861" y="5471274"/>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cs typeface="Arial" pitchFamily="34" charset="-120"/>
                </a:rPr>
                <a:t>8%</a:t>
              </a:r>
              <a:endParaRPr lang="en-US" sz="1600" dirty="0">
                <a:latin typeface="Titillium Web" panose="00000500000000000000" pitchFamily="2" charset="0"/>
              </a:endParaRPr>
            </a:p>
          </p:txBody>
        </p:sp>
        <p:sp>
          <p:nvSpPr>
            <p:cNvPr id="25" name="Text 11">
              <a:extLst>
                <a:ext uri="{FF2B5EF4-FFF2-40B4-BE49-F238E27FC236}">
                  <a16:creationId xmlns:a16="http://schemas.microsoft.com/office/drawing/2014/main" id="{BF2DCCEF-EE28-52C8-646F-D98801142FA8}"/>
                </a:ext>
              </a:extLst>
            </p:cNvPr>
            <p:cNvSpPr/>
            <p:nvPr/>
          </p:nvSpPr>
          <p:spPr>
            <a:xfrm>
              <a:off x="2507686" y="5531992"/>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Audit and Review Mechanisms</a:t>
              </a:r>
            </a:p>
          </p:txBody>
        </p:sp>
        <p:sp>
          <p:nvSpPr>
            <p:cNvPr id="26" name="Text 12">
              <a:extLst>
                <a:ext uri="{FF2B5EF4-FFF2-40B4-BE49-F238E27FC236}">
                  <a16:creationId xmlns:a16="http://schemas.microsoft.com/office/drawing/2014/main" id="{D1DCB70D-8B6D-41F8-0664-2C7F13177759}"/>
                </a:ext>
              </a:extLst>
            </p:cNvPr>
            <p:cNvSpPr/>
            <p:nvPr/>
          </p:nvSpPr>
          <p:spPr>
            <a:xfrm>
              <a:off x="2507686" y="5872871"/>
              <a:ext cx="2329214" cy="775831"/>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Regular audits enhance transparency, uncover inefficiencies, and build external trust. The cost reflects both internal review processes and external validation, which are critical for credibility.</a:t>
              </a:r>
              <a:endParaRPr lang="en-US" sz="1100" dirty="0">
                <a:latin typeface="Titillium Web" panose="00000500000000000000" pitchFamily="2" charset="0"/>
              </a:endParaRPr>
            </a:p>
          </p:txBody>
        </p:sp>
        <p:sp>
          <p:nvSpPr>
            <p:cNvPr id="27" name="Text 13">
              <a:extLst>
                <a:ext uri="{FF2B5EF4-FFF2-40B4-BE49-F238E27FC236}">
                  <a16:creationId xmlns:a16="http://schemas.microsoft.com/office/drawing/2014/main" id="{2AAF3A3F-1A39-5205-D076-EFD47F32A1C5}"/>
                </a:ext>
              </a:extLst>
            </p:cNvPr>
            <p:cNvSpPr/>
            <p:nvPr/>
          </p:nvSpPr>
          <p:spPr>
            <a:xfrm>
              <a:off x="1650861" y="6787993"/>
              <a:ext cx="705547" cy="1160023"/>
            </a:xfrm>
            <a:prstGeom prst="rect">
              <a:avLst/>
            </a:prstGeom>
            <a:noFill/>
            <a:ln/>
          </p:spPr>
          <p:txBody>
            <a:bodyPr wrap="square" lIns="0" tIns="0" rIns="0" bIns="0" rtlCol="0" anchor="ctr"/>
            <a:lstStyle/>
            <a:p>
              <a:pPr algn="ctr"/>
              <a:r>
                <a:rPr lang="en-US" sz="1600" b="1" dirty="0">
                  <a:solidFill>
                    <a:srgbClr val="FFFFFF"/>
                  </a:solidFill>
                  <a:latin typeface="Titillium Web" panose="00000500000000000000" pitchFamily="2" charset="0"/>
                  <a:ea typeface="Arial" pitchFamily="34" charset="-122"/>
                  <a:cs typeface="Arial" pitchFamily="34" charset="-120"/>
                </a:rPr>
                <a:t>4.5%</a:t>
              </a:r>
              <a:endParaRPr lang="en-US" sz="1600" dirty="0">
                <a:latin typeface="Titillium Web" panose="00000500000000000000" pitchFamily="2" charset="0"/>
              </a:endParaRPr>
            </a:p>
          </p:txBody>
        </p:sp>
        <p:sp>
          <p:nvSpPr>
            <p:cNvPr id="28" name="Text 14">
              <a:extLst>
                <a:ext uri="{FF2B5EF4-FFF2-40B4-BE49-F238E27FC236}">
                  <a16:creationId xmlns:a16="http://schemas.microsoft.com/office/drawing/2014/main" id="{15CCEB40-1076-C069-DAFA-EFC04F7A388C}"/>
                </a:ext>
              </a:extLst>
            </p:cNvPr>
            <p:cNvSpPr/>
            <p:nvPr/>
          </p:nvSpPr>
          <p:spPr>
            <a:xfrm>
              <a:off x="2507686" y="6848711"/>
              <a:ext cx="2333967" cy="133098"/>
            </a:xfrm>
            <a:prstGeom prst="rect">
              <a:avLst/>
            </a:prstGeom>
            <a:noFill/>
            <a:ln/>
          </p:spPr>
          <p:txBody>
            <a:bodyPr wrap="square" lIns="0" tIns="0" rIns="0" bIns="0" rtlCol="0" anchor="ctr"/>
            <a:lstStyle/>
            <a:p>
              <a:r>
                <a:rPr lang="en-US" sz="1600" b="1" dirty="0">
                  <a:latin typeface="Titillium Web" panose="00000500000000000000" pitchFamily="2" charset="0"/>
                  <a:ea typeface="Arial" pitchFamily="34" charset="-122"/>
                  <a:cs typeface="Arial" pitchFamily="34" charset="-120"/>
                </a:rPr>
                <a:t>Training and Awareness</a:t>
              </a:r>
            </a:p>
          </p:txBody>
        </p:sp>
        <p:sp>
          <p:nvSpPr>
            <p:cNvPr id="29" name="Text 15">
              <a:extLst>
                <a:ext uri="{FF2B5EF4-FFF2-40B4-BE49-F238E27FC236}">
                  <a16:creationId xmlns:a16="http://schemas.microsoft.com/office/drawing/2014/main" id="{245EA625-0E18-A531-F65F-B6000DDB97EF}"/>
                </a:ext>
              </a:extLst>
            </p:cNvPr>
            <p:cNvSpPr/>
            <p:nvPr/>
          </p:nvSpPr>
          <p:spPr>
            <a:xfrm>
              <a:off x="2507686" y="7189590"/>
              <a:ext cx="2461306" cy="758425"/>
            </a:xfrm>
            <a:prstGeom prst="rect">
              <a:avLst/>
            </a:prstGeom>
            <a:noFill/>
            <a:ln/>
          </p:spPr>
          <p:txBody>
            <a:bodyPr wrap="square" lIns="0" tIns="0" rIns="0" bIns="0" rtlCol="0" anchor="ctr"/>
            <a:lstStyle/>
            <a:p>
              <a:r>
                <a:rPr lang="en-US" sz="1100" b="1" dirty="0">
                  <a:latin typeface="Titillium Web" panose="00000500000000000000" pitchFamily="2" charset="0"/>
                  <a:ea typeface="Arial" pitchFamily="34" charset="-122"/>
                  <a:cs typeface="Arial" pitchFamily="34" charset="-120"/>
                </a:rPr>
                <a:t>Justification: </a:t>
              </a:r>
              <a:r>
                <a:rPr lang="en-US" sz="1100" dirty="0">
                  <a:latin typeface="Titillium Web" panose="00000500000000000000" pitchFamily="2" charset="0"/>
                  <a:ea typeface="Arial" pitchFamily="34" charset="-122"/>
                  <a:cs typeface="Arial" pitchFamily="34" charset="-120"/>
                </a:rPr>
                <a:t>Governance systems are only effective if staff adopt them. This allocation funds workshops and awareness sessions to embed compliance culture into daily operations.</a:t>
              </a:r>
              <a:endParaRPr lang="en-US" sz="1100" dirty="0">
                <a:latin typeface="Titillium Web" panose="00000500000000000000" pitchFamily="2" charset="0"/>
              </a:endParaRPr>
            </a:p>
          </p:txBody>
        </p:sp>
      </p:grpSp>
      <p:sp>
        <p:nvSpPr>
          <p:cNvPr id="39" name="Text 1">
            <a:extLst>
              <a:ext uri="{FF2B5EF4-FFF2-40B4-BE49-F238E27FC236}">
                <a16:creationId xmlns:a16="http://schemas.microsoft.com/office/drawing/2014/main" id="{5A357738-C9C4-031F-A005-0F0F65808C1A}"/>
              </a:ext>
            </a:extLst>
          </p:cNvPr>
          <p:cNvSpPr/>
          <p:nvPr/>
        </p:nvSpPr>
        <p:spPr>
          <a:xfrm>
            <a:off x="1315584" y="2485298"/>
            <a:ext cx="4276197" cy="545172"/>
          </a:xfrm>
          <a:prstGeom prst="rect">
            <a:avLst/>
          </a:prstGeom>
          <a:noFill/>
          <a:ln/>
        </p:spPr>
        <p:txBody>
          <a:bodyPr wrap="square" lIns="0" tIns="0" rIns="0" bIns="0" rtlCol="0" anchor="ctr"/>
          <a:lstStyle/>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The score for this Domain was obtained by scoring the top five priorities of this domain and adding up their scores. This Domain has a 0.25 weighting (out of 1.0) towards total company score. </a:t>
            </a:r>
          </a:p>
        </p:txBody>
      </p:sp>
      <p:sp>
        <p:nvSpPr>
          <p:cNvPr id="40" name="Rectangle 39">
            <a:extLst>
              <a:ext uri="{FF2B5EF4-FFF2-40B4-BE49-F238E27FC236}">
                <a16:creationId xmlns:a16="http://schemas.microsoft.com/office/drawing/2014/main" id="{E98FE6B2-DC44-981F-613A-A174A07F14AA}"/>
              </a:ext>
            </a:extLst>
          </p:cNvPr>
          <p:cNvSpPr/>
          <p:nvPr/>
        </p:nvSpPr>
        <p:spPr>
          <a:xfrm>
            <a:off x="5591781" y="3358037"/>
            <a:ext cx="1382886" cy="6447258"/>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41" name="TextBox 40">
            <a:extLst>
              <a:ext uri="{FF2B5EF4-FFF2-40B4-BE49-F238E27FC236}">
                <a16:creationId xmlns:a16="http://schemas.microsoft.com/office/drawing/2014/main" id="{DBCFC81A-88B3-7FCC-BCE0-4F6F24553703}"/>
              </a:ext>
            </a:extLst>
          </p:cNvPr>
          <p:cNvSpPr txBox="1"/>
          <p:nvPr/>
        </p:nvSpPr>
        <p:spPr>
          <a:xfrm rot="16200000">
            <a:off x="3078658" y="6320055"/>
            <a:ext cx="6447259" cy="523220"/>
          </a:xfrm>
          <a:prstGeom prst="rect">
            <a:avLst/>
          </a:prstGeom>
          <a:noFill/>
        </p:spPr>
        <p:txBody>
          <a:bodyPr wrap="square" rtlCol="0">
            <a:spAutoFit/>
          </a:bodyPr>
          <a:lstStyle/>
          <a:p>
            <a:pPr algn="ctr"/>
            <a:r>
              <a:rPr lang="en-GB" sz="2800" b="1" dirty="0">
                <a:solidFill>
                  <a:schemeClr val="bg1"/>
                </a:solidFill>
                <a:latin typeface="Titillium Web" panose="00000500000000000000" pitchFamily="2" charset="0"/>
              </a:rPr>
              <a:t>Domain Budget = R330K</a:t>
            </a:r>
            <a:endParaRPr lang="en-ZA" sz="2800" b="1" dirty="0">
              <a:solidFill>
                <a:schemeClr val="bg1"/>
              </a:solidFill>
              <a:latin typeface="Titillium Web" panose="00000500000000000000" pitchFamily="2" charset="0"/>
            </a:endParaRPr>
          </a:p>
        </p:txBody>
      </p:sp>
      <p:sp>
        <p:nvSpPr>
          <p:cNvPr id="42" name="Rectangle 41">
            <a:extLst>
              <a:ext uri="{FF2B5EF4-FFF2-40B4-BE49-F238E27FC236}">
                <a16:creationId xmlns:a16="http://schemas.microsoft.com/office/drawing/2014/main" id="{A2B5C2BA-BDC6-B4E5-7029-09212A24BE65}"/>
              </a:ext>
            </a:extLst>
          </p:cNvPr>
          <p:cNvSpPr/>
          <p:nvPr/>
        </p:nvSpPr>
        <p:spPr>
          <a:xfrm>
            <a:off x="5732486" y="3518353"/>
            <a:ext cx="1108134" cy="6150828"/>
          </a:xfrm>
          <a:prstGeom prst="rect">
            <a:avLst/>
          </a:prstGeom>
          <a:noFill/>
          <a:ln w="762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57" name="Rectangle 56">
            <a:extLst>
              <a:ext uri="{FF2B5EF4-FFF2-40B4-BE49-F238E27FC236}">
                <a16:creationId xmlns:a16="http://schemas.microsoft.com/office/drawing/2014/main" id="{7CE68467-FA92-24EE-B0CA-54751F903490}"/>
              </a:ext>
            </a:extLst>
          </p:cNvPr>
          <p:cNvSpPr/>
          <p:nvPr/>
        </p:nvSpPr>
        <p:spPr>
          <a:xfrm>
            <a:off x="252603" y="3398071"/>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0" name="Rectangle 59">
            <a:extLst>
              <a:ext uri="{FF2B5EF4-FFF2-40B4-BE49-F238E27FC236}">
                <a16:creationId xmlns:a16="http://schemas.microsoft.com/office/drawing/2014/main" id="{8B46894C-B88D-8277-C052-9DD82438B45F}"/>
              </a:ext>
            </a:extLst>
          </p:cNvPr>
          <p:cNvSpPr/>
          <p:nvPr/>
        </p:nvSpPr>
        <p:spPr>
          <a:xfrm>
            <a:off x="252603" y="4698542"/>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3" name="Rectangle 62">
            <a:extLst>
              <a:ext uri="{FF2B5EF4-FFF2-40B4-BE49-F238E27FC236}">
                <a16:creationId xmlns:a16="http://schemas.microsoft.com/office/drawing/2014/main" id="{D086C0AC-8203-61D0-2E81-D6D7AF1715EF}"/>
              </a:ext>
            </a:extLst>
          </p:cNvPr>
          <p:cNvSpPr/>
          <p:nvPr/>
        </p:nvSpPr>
        <p:spPr>
          <a:xfrm>
            <a:off x="252603" y="5999014"/>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6" name="Rectangle 65">
            <a:extLst>
              <a:ext uri="{FF2B5EF4-FFF2-40B4-BE49-F238E27FC236}">
                <a16:creationId xmlns:a16="http://schemas.microsoft.com/office/drawing/2014/main" id="{51D0CDB4-DD8C-0B89-EE34-84A730B37D04}"/>
              </a:ext>
            </a:extLst>
          </p:cNvPr>
          <p:cNvSpPr/>
          <p:nvPr/>
        </p:nvSpPr>
        <p:spPr>
          <a:xfrm>
            <a:off x="257156" y="7313316"/>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sp>
        <p:nvSpPr>
          <p:cNvPr id="69" name="Rectangle 68">
            <a:extLst>
              <a:ext uri="{FF2B5EF4-FFF2-40B4-BE49-F238E27FC236}">
                <a16:creationId xmlns:a16="http://schemas.microsoft.com/office/drawing/2014/main" id="{2152DBAB-F0F9-302A-ED97-7A83F7752736}"/>
              </a:ext>
            </a:extLst>
          </p:cNvPr>
          <p:cNvSpPr/>
          <p:nvPr/>
        </p:nvSpPr>
        <p:spPr>
          <a:xfrm>
            <a:off x="252603" y="8608000"/>
            <a:ext cx="1059966" cy="1174115"/>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dirty="0">
              <a:latin typeface="Titillium Web" panose="00000500000000000000" pitchFamily="2" charset="0"/>
            </a:endParaRPr>
          </a:p>
        </p:txBody>
      </p:sp>
      <p:grpSp>
        <p:nvGrpSpPr>
          <p:cNvPr id="11" name="Group 10">
            <a:extLst>
              <a:ext uri="{FF2B5EF4-FFF2-40B4-BE49-F238E27FC236}">
                <a16:creationId xmlns:a16="http://schemas.microsoft.com/office/drawing/2014/main" id="{9A0BC141-FC95-FBD8-3E66-6932D582F59D}"/>
              </a:ext>
            </a:extLst>
          </p:cNvPr>
          <p:cNvGrpSpPr/>
          <p:nvPr/>
        </p:nvGrpSpPr>
        <p:grpSpPr>
          <a:xfrm>
            <a:off x="5657974" y="1412484"/>
            <a:ext cx="1382886" cy="1387866"/>
            <a:chOff x="5591781" y="1412484"/>
            <a:chExt cx="1382886" cy="1387866"/>
          </a:xfrm>
        </p:grpSpPr>
        <p:sp>
          <p:nvSpPr>
            <p:cNvPr id="12" name="Rectangle 11">
              <a:extLst>
                <a:ext uri="{FF2B5EF4-FFF2-40B4-BE49-F238E27FC236}">
                  <a16:creationId xmlns:a16="http://schemas.microsoft.com/office/drawing/2014/main" id="{DDD78C9D-DB0B-B031-98B9-F761F8B2D6EF}"/>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3" name="Picture 12">
              <a:extLst>
                <a:ext uri="{FF2B5EF4-FFF2-40B4-BE49-F238E27FC236}">
                  <a16:creationId xmlns:a16="http://schemas.microsoft.com/office/drawing/2014/main" id="{D94CAB34-C87F-E65D-4F47-240CC84F9BF3}"/>
                </a:ext>
              </a:extLst>
            </p:cNvPr>
            <p:cNvPicPr>
              <a:picLocks noChangeAspect="1"/>
            </p:cNvPicPr>
            <p:nvPr/>
          </p:nvPicPr>
          <p:blipFill>
            <a:blip r:embed="rId4"/>
            <a:srcRect t="17079" b="17079"/>
            <a:stretch>
              <a:fillRect/>
            </a:stretch>
          </p:blipFill>
          <p:spPr>
            <a:xfrm>
              <a:off x="5591781" y="1712378"/>
              <a:ext cx="1158067" cy="762487"/>
            </a:xfrm>
            <a:prstGeom prst="rect">
              <a:avLst/>
            </a:prstGeom>
          </p:spPr>
        </p:pic>
        <p:sp>
          <p:nvSpPr>
            <p:cNvPr id="14" name="Rectangle 13">
              <a:extLst>
                <a:ext uri="{FF2B5EF4-FFF2-40B4-BE49-F238E27FC236}">
                  <a16:creationId xmlns:a16="http://schemas.microsoft.com/office/drawing/2014/main" id="{809788E4-75BE-68F1-2125-FAEE07062B3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30" name="TextBox 29">
            <a:extLst>
              <a:ext uri="{FF2B5EF4-FFF2-40B4-BE49-F238E27FC236}">
                <a16:creationId xmlns:a16="http://schemas.microsoft.com/office/drawing/2014/main" id="{1C139A33-814F-339D-AD64-7D675D7C39DA}"/>
              </a:ext>
            </a:extLst>
          </p:cNvPr>
          <p:cNvSpPr txBox="1"/>
          <p:nvPr/>
        </p:nvSpPr>
        <p:spPr>
          <a:xfrm>
            <a:off x="259114" y="3776051"/>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R80K</a:t>
            </a:r>
          </a:p>
        </p:txBody>
      </p:sp>
      <p:sp>
        <p:nvSpPr>
          <p:cNvPr id="31" name="TextBox 30">
            <a:extLst>
              <a:ext uri="{FF2B5EF4-FFF2-40B4-BE49-F238E27FC236}">
                <a16:creationId xmlns:a16="http://schemas.microsoft.com/office/drawing/2014/main" id="{9CEEB235-4344-8306-021D-5FB3E74BABB6}"/>
              </a:ext>
            </a:extLst>
          </p:cNvPr>
          <p:cNvSpPr txBox="1"/>
          <p:nvPr/>
        </p:nvSpPr>
        <p:spPr>
          <a:xfrm>
            <a:off x="264118" y="5103560"/>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R60K</a:t>
            </a:r>
          </a:p>
        </p:txBody>
      </p:sp>
      <p:sp>
        <p:nvSpPr>
          <p:cNvPr id="32" name="TextBox 31">
            <a:extLst>
              <a:ext uri="{FF2B5EF4-FFF2-40B4-BE49-F238E27FC236}">
                <a16:creationId xmlns:a16="http://schemas.microsoft.com/office/drawing/2014/main" id="{436230B4-1DBC-3FF4-E96A-D70D3B646D97}"/>
              </a:ext>
            </a:extLst>
          </p:cNvPr>
          <p:cNvSpPr txBox="1"/>
          <p:nvPr/>
        </p:nvSpPr>
        <p:spPr>
          <a:xfrm>
            <a:off x="258013" y="639371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R50K</a:t>
            </a:r>
          </a:p>
        </p:txBody>
      </p:sp>
      <p:sp>
        <p:nvSpPr>
          <p:cNvPr id="33" name="TextBox 32">
            <a:extLst>
              <a:ext uri="{FF2B5EF4-FFF2-40B4-BE49-F238E27FC236}">
                <a16:creationId xmlns:a16="http://schemas.microsoft.com/office/drawing/2014/main" id="{3BE069A9-6F65-F955-AF21-E498A80F2243}"/>
              </a:ext>
            </a:extLst>
          </p:cNvPr>
          <p:cNvSpPr txBox="1"/>
          <p:nvPr/>
        </p:nvSpPr>
        <p:spPr>
          <a:xfrm>
            <a:off x="259114" y="7700318"/>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R100K</a:t>
            </a:r>
          </a:p>
        </p:txBody>
      </p:sp>
      <p:sp>
        <p:nvSpPr>
          <p:cNvPr id="34" name="TextBox 33">
            <a:extLst>
              <a:ext uri="{FF2B5EF4-FFF2-40B4-BE49-F238E27FC236}">
                <a16:creationId xmlns:a16="http://schemas.microsoft.com/office/drawing/2014/main" id="{A4919F93-E806-D60A-FFB5-5CC4C3272C4E}"/>
              </a:ext>
            </a:extLst>
          </p:cNvPr>
          <p:cNvSpPr txBox="1"/>
          <p:nvPr/>
        </p:nvSpPr>
        <p:spPr>
          <a:xfrm>
            <a:off x="258461" y="8995002"/>
            <a:ext cx="1058848" cy="400110"/>
          </a:xfrm>
          <a:prstGeom prst="rect">
            <a:avLst/>
          </a:prstGeom>
          <a:noFill/>
        </p:spPr>
        <p:txBody>
          <a:bodyPr wrap="square" rtlCol="0">
            <a:spAutoFit/>
          </a:bodyPr>
          <a:lstStyle/>
          <a:p>
            <a:pPr algn="ctr"/>
            <a:r>
              <a:rPr lang="en-ZA" sz="2000" b="1" dirty="0">
                <a:solidFill>
                  <a:schemeClr val="bg1"/>
                </a:solidFill>
                <a:latin typeface="Titillium Web" panose="00000500000000000000" pitchFamily="2" charset="0"/>
              </a:rPr>
              <a:t>R40K</a:t>
            </a:r>
          </a:p>
        </p:txBody>
      </p:sp>
    </p:spTree>
    <p:extLst>
      <p:ext uri="{BB962C8B-B14F-4D97-AF65-F5344CB8AC3E}">
        <p14:creationId xmlns:p14="http://schemas.microsoft.com/office/powerpoint/2010/main" val="238266192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42406C-FB1F-2233-F984-D7825DFF64D9}"/>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2FED3990-E144-E702-D7D7-4FB64D4A39F2}"/>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67C56576-C694-780B-D3D7-6971665EBFFB}"/>
              </a:ext>
            </a:extLst>
          </p:cNvPr>
          <p:cNvSpPr/>
          <p:nvPr/>
        </p:nvSpPr>
        <p:spPr>
          <a:xfrm>
            <a:off x="796963" y="2474865"/>
            <a:ext cx="4861011" cy="6663603"/>
          </a:xfrm>
          <a:prstGeom prst="rect">
            <a:avLst/>
          </a:prstGeom>
          <a:noFill/>
          <a:ln/>
        </p:spPr>
        <p:txBody>
          <a:bodyPr wrap="square" lIns="0" tIns="0" rIns="0" bIns="0" rtlCol="0" anchor="ctr"/>
          <a:lstStyle/>
          <a:p>
            <a:pPr algn="l">
              <a:lnSpc>
                <a:spcPts val="1600"/>
              </a:lnSpc>
              <a:spcBef>
                <a:spcPts val="600"/>
              </a:spcBef>
            </a:pPr>
            <a:endParaRPr lang="en-US" sz="1200" dirty="0">
              <a:solidFill>
                <a:srgbClr val="1D1D1D"/>
              </a:solidFill>
              <a:latin typeface="Titillium Web" panose="00000500000000000000" pitchFamily="2" charset="0"/>
              <a:ea typeface="Titillium Web" pitchFamily="34" charset="-122"/>
              <a:cs typeface="Titillium Web" pitchFamily="34" charset="-120"/>
            </a:endParaRP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Investing in governance and compliance yields both direct and indirect returns that strengthen the company’s institutional credibility and long-term sustainability. While these interventions do not generate immediate revenue, their value lies in enhancing funder confidence, reducing risks, and positioning the company as a reliable and professional partner in competitive markets.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Strong governance structures, beginning with board formation, create a clear separation between oversight and management. This transparency reassures stakeholders that funds are safeguarded, decisions are accountable, and risks are managed responsibly. In return, the company gains greater access to donor funding, government contracts, and private sector partnerships that require evidence of strong governance. Policy development and compliance frameworks further ensure consistency in operations. This reduces the likelihood of financial mismanagement, HR disputes, or procurement inefficiencies that could otherwise result in reputational or financial losses. By preventing such risks, the company preserves value and avoids costly penalties or disputes.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introduction of audits and review mechanisms ensures continuous improvement and external validation of company practices. These audits not only reinforce accountability but also provide funders and clients with tangible proof of compliance, which significantly increases the likelihood of contract renewals and repeat funding. Finally, investments in training and awareness create a culture of compliance within the organization. This cultural shift ensures that governance is not seen as an external requirement but as part of daily practice, reducing future enforcement costs and making compliance self-sustaining over time.</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Ultimately, the return on governance investments is measured in improved credibility, reduced institutional risks, greater access to funding opportunities, and long-term operational stability. These benefits far outweigh the upfront costs, as they establish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as a trustworthy and resilient organization.</a:t>
            </a:r>
          </a:p>
        </p:txBody>
      </p:sp>
      <p:sp>
        <p:nvSpPr>
          <p:cNvPr id="9" name="Text 1">
            <a:extLst>
              <a:ext uri="{FF2B5EF4-FFF2-40B4-BE49-F238E27FC236}">
                <a16:creationId xmlns:a16="http://schemas.microsoft.com/office/drawing/2014/main" id="{C27F4636-9476-1FBB-3A0A-161F26C5035B}"/>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2485FFA6-CF4C-12FC-EDB0-5808CF1B95E1}"/>
              </a:ext>
            </a:extLst>
          </p:cNvPr>
          <p:cNvSpPr/>
          <p:nvPr/>
        </p:nvSpPr>
        <p:spPr>
          <a:xfrm>
            <a:off x="796961" y="1933464"/>
            <a:ext cx="4794819" cy="336079"/>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6.6 Return on Investment</a:t>
            </a:r>
          </a:p>
        </p:txBody>
      </p:sp>
      <p:sp>
        <p:nvSpPr>
          <p:cNvPr id="12" name="Text 4">
            <a:extLst>
              <a:ext uri="{FF2B5EF4-FFF2-40B4-BE49-F238E27FC236}">
                <a16:creationId xmlns:a16="http://schemas.microsoft.com/office/drawing/2014/main" id="{D5FBB695-082C-53E9-424D-A7AF98BE41F6}"/>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E30FBF7B-BF0D-B07B-8DD2-A40D352C52C6}"/>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F70004F2-0A7D-5076-D80B-E17994A2A88D}"/>
              </a:ext>
            </a:extLst>
          </p:cNvPr>
          <p:cNvGrpSpPr/>
          <p:nvPr/>
        </p:nvGrpSpPr>
        <p:grpSpPr>
          <a:xfrm>
            <a:off x="5999045" y="7769647"/>
            <a:ext cx="1314450" cy="1449210"/>
            <a:chOff x="5999045" y="7769647"/>
            <a:chExt cx="1314450" cy="1449210"/>
          </a:xfrm>
        </p:grpSpPr>
        <p:sp>
          <p:nvSpPr>
            <p:cNvPr id="14" name="Text 4">
              <a:extLst>
                <a:ext uri="{FF2B5EF4-FFF2-40B4-BE49-F238E27FC236}">
                  <a16:creationId xmlns:a16="http://schemas.microsoft.com/office/drawing/2014/main" id="{06FDA2D8-D715-0644-45FF-D37DD1E7FB3F}"/>
                </a:ext>
              </a:extLst>
            </p:cNvPr>
            <p:cNvSpPr/>
            <p:nvPr/>
          </p:nvSpPr>
          <p:spPr>
            <a:xfrm>
              <a:off x="5999045" y="830445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1EDD67E2-F645-198C-6C63-55F695B22805}"/>
                </a:ext>
              </a:extLst>
            </p:cNvPr>
            <p:cNvPicPr>
              <a:picLocks noChangeAspect="1"/>
            </p:cNvPicPr>
            <p:nvPr/>
          </p:nvPicPr>
          <p:blipFill>
            <a:blip r:embed="rId4"/>
            <a:stretch>
              <a:fillRect/>
            </a:stretch>
          </p:blipFill>
          <p:spPr>
            <a:xfrm>
              <a:off x="6799145" y="7769647"/>
              <a:ext cx="514350" cy="400050"/>
            </a:xfrm>
            <a:prstGeom prst="rect">
              <a:avLst/>
            </a:prstGeom>
          </p:spPr>
        </p:pic>
      </p:grpSp>
      <p:sp>
        <p:nvSpPr>
          <p:cNvPr id="6" name="Text 3">
            <a:extLst>
              <a:ext uri="{FF2B5EF4-FFF2-40B4-BE49-F238E27FC236}">
                <a16:creationId xmlns:a16="http://schemas.microsoft.com/office/drawing/2014/main" id="{4DF05C9E-31F4-6638-18EE-5D656D65EF9C}"/>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63</a:t>
            </a:r>
            <a:endParaRPr lang="en-US" sz="1200" dirty="0">
              <a:latin typeface="Titillium Web" panose="00000500000000000000" pitchFamily="2" charset="0"/>
            </a:endParaRPr>
          </a:p>
        </p:txBody>
      </p:sp>
      <p:sp>
        <p:nvSpPr>
          <p:cNvPr id="16" name="Flowchart: Connector 15">
            <a:extLst>
              <a:ext uri="{FF2B5EF4-FFF2-40B4-BE49-F238E27FC236}">
                <a16:creationId xmlns:a16="http://schemas.microsoft.com/office/drawing/2014/main" id="{00091F23-C7BB-9B54-89F2-1009182C7775}"/>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7" name="Group 16">
            <a:extLst>
              <a:ext uri="{FF2B5EF4-FFF2-40B4-BE49-F238E27FC236}">
                <a16:creationId xmlns:a16="http://schemas.microsoft.com/office/drawing/2014/main" id="{90FD1E7B-B69F-DCB1-CD60-606032667BEB}"/>
              </a:ext>
            </a:extLst>
          </p:cNvPr>
          <p:cNvGrpSpPr/>
          <p:nvPr/>
        </p:nvGrpSpPr>
        <p:grpSpPr>
          <a:xfrm>
            <a:off x="5657974" y="1412484"/>
            <a:ext cx="1382886" cy="1387866"/>
            <a:chOff x="5591781" y="1412484"/>
            <a:chExt cx="1382886" cy="1387866"/>
          </a:xfrm>
        </p:grpSpPr>
        <p:sp>
          <p:nvSpPr>
            <p:cNvPr id="18" name="Rectangle 17">
              <a:extLst>
                <a:ext uri="{FF2B5EF4-FFF2-40B4-BE49-F238E27FC236}">
                  <a16:creationId xmlns:a16="http://schemas.microsoft.com/office/drawing/2014/main" id="{157431C9-980C-DF02-A230-2349BF6C3085}"/>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004A4C7A-38EA-0847-AFB9-6DFE3297BE03}"/>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4260D343-F4A3-7C69-800A-55323C20A050}"/>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371925181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4BB9C0-6903-C8B7-C30C-6C8364F7326B}"/>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D47E1CF7-3F21-F287-29CF-5EC4889FD93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544057E4-B81D-8976-B365-D065BD76D5BC}"/>
              </a:ext>
            </a:extLst>
          </p:cNvPr>
          <p:cNvSpPr/>
          <p:nvPr/>
        </p:nvSpPr>
        <p:spPr>
          <a:xfrm>
            <a:off x="892956" y="2474864"/>
            <a:ext cx="4765018" cy="5871157"/>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rollout of governance and compliance interventions requires a phased approach to ensure adoption, accountability, and sustainability. Early efforts will focus on establishing oversight structures and policies, followed by the introduction of compliance tools, training, and audits. </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This sequencing ensures that the company develops strong foundations before scaling into monitoring and continuous improvement activities.</a:t>
            </a:r>
          </a:p>
          <a:p>
            <a:pPr>
              <a:lnSpc>
                <a:spcPts val="1600"/>
              </a:lnSpc>
              <a:spcBef>
                <a:spcPts val="600"/>
              </a:spcBef>
            </a:pPr>
            <a:r>
              <a:rPr lang="en-US" sz="1200" b="1" dirty="0">
                <a:solidFill>
                  <a:srgbClr val="1D1D1D"/>
                </a:solidFill>
                <a:latin typeface="Titillium Web" panose="00000500000000000000" pitchFamily="2" charset="0"/>
                <a:ea typeface="Titillium Web" pitchFamily="34" charset="-122"/>
                <a:cs typeface="Titillium Web" pitchFamily="34" charset="-120"/>
              </a:rPr>
              <a:t>Q1</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Register board of directors and complete legal formalities.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Begin drafting financial, HR, and procurement policies.</a:t>
            </a:r>
          </a:p>
          <a:p>
            <a:pPr>
              <a:lnSpc>
                <a:spcPts val="1600"/>
              </a:lnSpc>
              <a:spcBef>
                <a:spcPts val="600"/>
              </a:spcBef>
            </a:pPr>
            <a:r>
              <a:rPr lang="en-US" sz="1200" b="1" dirty="0">
                <a:solidFill>
                  <a:srgbClr val="1D1D1D"/>
                </a:solidFill>
                <a:latin typeface="Titillium Web" panose="00000500000000000000" pitchFamily="2" charset="0"/>
                <a:ea typeface="Titillium Web" pitchFamily="34" charset="-122"/>
                <a:cs typeface="Titillium Web" pitchFamily="34" charset="-120"/>
              </a:rPr>
              <a:t>Q2</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Finalize and adopt governance policies.</a:t>
            </a:r>
          </a:p>
          <a:p>
            <a:pPr marL="171450" indent="-171450">
              <a:lnSpc>
                <a:spcPts val="1600"/>
              </a:lnSpc>
              <a:spcAft>
                <a:spcPts val="600"/>
              </a:spcAft>
              <a:buFont typeface="Arial" panose="020B0604020202020204" pitchFamily="34" charset="0"/>
              <a:buChar char="•"/>
            </a:pPr>
            <a:r>
              <a:rPr lang="en-US" sz="1200" dirty="0">
                <a:solidFill>
                  <a:srgbClr val="1D1D1D"/>
                </a:solidFill>
                <a:latin typeface="Titillium Web" panose="00000500000000000000" pitchFamily="2" charset="0"/>
                <a:ea typeface="Titillium Web" pitchFamily="34" charset="-122"/>
                <a:cs typeface="Titillium Web" pitchFamily="34" charset="-120"/>
              </a:rPr>
              <a:t>Develop compliance frameworks and monitoring tools.</a:t>
            </a:r>
          </a:p>
          <a:p>
            <a:pPr>
              <a:lnSpc>
                <a:spcPts val="1600"/>
              </a:lnSpc>
              <a:spcBef>
                <a:spcPts val="600"/>
              </a:spcBef>
            </a:pPr>
            <a:r>
              <a:rPr lang="en-US" sz="1200" b="1" dirty="0">
                <a:solidFill>
                  <a:srgbClr val="1D1D1D"/>
                </a:solidFill>
                <a:latin typeface="Titillium Web" panose="00000500000000000000" pitchFamily="2" charset="0"/>
                <a:ea typeface="Titillium Web" pitchFamily="34" charset="-122"/>
                <a:cs typeface="Titillium Web" pitchFamily="34" charset="-120"/>
              </a:rPr>
              <a:t>Q3</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Conduct first staff training and awareness workshops.</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Implement compliance registers and reporting systems.</a:t>
            </a:r>
          </a:p>
          <a:p>
            <a:pPr>
              <a:lnSpc>
                <a:spcPts val="1600"/>
              </a:lnSpc>
              <a:spcBef>
                <a:spcPts val="600"/>
              </a:spcBef>
            </a:pPr>
            <a:r>
              <a:rPr lang="en-US" sz="1200" b="1" dirty="0">
                <a:solidFill>
                  <a:srgbClr val="1D1D1D"/>
                </a:solidFill>
                <a:latin typeface="Titillium Web" panose="00000500000000000000" pitchFamily="2" charset="0"/>
                <a:ea typeface="Titillium Web" pitchFamily="34" charset="-122"/>
                <a:cs typeface="Titillium Web" pitchFamily="34" charset="-120"/>
              </a:rPr>
              <a:t>Q4</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Carry out first internal audit and external review.</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Conduct refresher training and evaluate compliance adoption.</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This phased timeline ensures that governance foundations are established early (board and policies), followed by implementation of monitoring tools, training, and audits to entrench compliance practices throughout the organization.</a:t>
            </a:r>
          </a:p>
        </p:txBody>
      </p:sp>
      <p:sp>
        <p:nvSpPr>
          <p:cNvPr id="9" name="Text 1">
            <a:extLst>
              <a:ext uri="{FF2B5EF4-FFF2-40B4-BE49-F238E27FC236}">
                <a16:creationId xmlns:a16="http://schemas.microsoft.com/office/drawing/2014/main" id="{C6D52538-0CBE-8813-3BF1-8F99A749F897}"/>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35586E63-8982-ACEE-17CD-2FAB818B4B79}"/>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6.7 Implementation Timeline</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BDDBA7EF-DE3C-5E29-4AEF-DC896C335049}"/>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A79C6AA5-BF8F-5C6D-440C-DE29E550A625}"/>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74D44C06-F833-C6D9-1F30-4E3C369DB730}"/>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DA85DC81-98E6-5952-4BFF-7B1D7E5258E5}"/>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32F369C0-E455-660B-41E7-3C11AD230993}"/>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6" name="Text 3">
            <a:extLst>
              <a:ext uri="{FF2B5EF4-FFF2-40B4-BE49-F238E27FC236}">
                <a16:creationId xmlns:a16="http://schemas.microsoft.com/office/drawing/2014/main" id="{5B4F9F26-78A7-9E26-D38B-F5D82CC30AF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64</a:t>
            </a:r>
            <a:endParaRPr lang="en-US" sz="1000" b="1" dirty="0">
              <a:latin typeface="Titillium Web" panose="00000500000000000000" pitchFamily="2" charset="0"/>
            </a:endParaRPr>
          </a:p>
        </p:txBody>
      </p:sp>
      <p:sp>
        <p:nvSpPr>
          <p:cNvPr id="18" name="Flowchart: Connector 17">
            <a:extLst>
              <a:ext uri="{FF2B5EF4-FFF2-40B4-BE49-F238E27FC236}">
                <a16:creationId xmlns:a16="http://schemas.microsoft.com/office/drawing/2014/main" id="{DD55BC65-0705-6B15-324D-633CFFFFA3F9}"/>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9" name="Group 18">
            <a:extLst>
              <a:ext uri="{FF2B5EF4-FFF2-40B4-BE49-F238E27FC236}">
                <a16:creationId xmlns:a16="http://schemas.microsoft.com/office/drawing/2014/main" id="{ED09C11B-77CF-8BC7-EAEF-2AC3827A112F}"/>
              </a:ext>
            </a:extLst>
          </p:cNvPr>
          <p:cNvGrpSpPr/>
          <p:nvPr/>
        </p:nvGrpSpPr>
        <p:grpSpPr>
          <a:xfrm>
            <a:off x="5657974" y="1412484"/>
            <a:ext cx="1382886" cy="1387866"/>
            <a:chOff x="5591781" y="1412484"/>
            <a:chExt cx="1382886" cy="1387866"/>
          </a:xfrm>
        </p:grpSpPr>
        <p:sp>
          <p:nvSpPr>
            <p:cNvPr id="20" name="Rectangle 19">
              <a:extLst>
                <a:ext uri="{FF2B5EF4-FFF2-40B4-BE49-F238E27FC236}">
                  <a16:creationId xmlns:a16="http://schemas.microsoft.com/office/drawing/2014/main" id="{32424A57-CDD3-7E4C-A08C-A664DEAF8002}"/>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4B8AA6FB-6BE3-BA97-590E-4CB1668EAE46}"/>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0C83B5BB-FAA1-F63C-6632-B722D281A823}"/>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29140088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6212C4-4B9B-6B78-2760-E132E41080F5}"/>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4FA3ED34-59F4-0A16-8E8B-74FAB7EA9AF7}"/>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8C91E9EE-015E-975C-61BE-5EC9AEA7044E}"/>
              </a:ext>
            </a:extLst>
          </p:cNvPr>
          <p:cNvSpPr/>
          <p:nvPr/>
        </p:nvSpPr>
        <p:spPr>
          <a:xfrm>
            <a:off x="892956" y="2474865"/>
            <a:ext cx="4765018" cy="6663603"/>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Effective governance and compliance require structured monitoring mechanisms that can consistently track progress, identify gaps, and enforce accountability across the organization. Without such systems, risks may go unnoticed, and the institution may struggle to maintain credibility or meet regulatory expectations.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applying measurable indicators,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show clear adherence to established policies, strengthen trust among stakeholders, and ensure compliance becomes an integral part of daily operations. This approach not only safeguards accountability but also reinforces the company’s long-term sustainability and readiness for growth.</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Board Functionality: </a:t>
            </a:r>
            <a:r>
              <a:rPr lang="en-US" sz="1200" dirty="0">
                <a:solidFill>
                  <a:srgbClr val="1D1D1D"/>
                </a:solidFill>
                <a:latin typeface="Titillium Web" panose="00000500000000000000" pitchFamily="2" charset="0"/>
                <a:ea typeface="Titillium Web" pitchFamily="34" charset="-122"/>
                <a:cs typeface="Titillium Web" pitchFamily="34" charset="-120"/>
              </a:rPr>
              <a:t>Number of quarterly board meetings held with recorded minutes.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Policy Adoption Rate: </a:t>
            </a:r>
            <a:r>
              <a:rPr lang="en-US" sz="1200" dirty="0">
                <a:solidFill>
                  <a:srgbClr val="1D1D1D"/>
                </a:solidFill>
                <a:latin typeface="Titillium Web" panose="00000500000000000000" pitchFamily="2" charset="0"/>
                <a:ea typeface="Titillium Web" pitchFamily="34" charset="-122"/>
                <a:cs typeface="Titillium Web" pitchFamily="34" charset="-120"/>
              </a:rPr>
              <a:t>Percentage of drafted policies formally approved and in use.</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Compliance Register Updates: </a:t>
            </a:r>
            <a:r>
              <a:rPr lang="en-US" sz="1200" dirty="0">
                <a:solidFill>
                  <a:srgbClr val="1D1D1D"/>
                </a:solidFill>
                <a:latin typeface="Titillium Web" panose="00000500000000000000" pitchFamily="2" charset="0"/>
                <a:ea typeface="Titillium Web" pitchFamily="34" charset="-122"/>
                <a:cs typeface="Titillium Web" pitchFamily="34" charset="-120"/>
              </a:rPr>
              <a:t>Frequency of updates to compliance tools and registers.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Audit Completion: </a:t>
            </a:r>
            <a:r>
              <a:rPr lang="en-US" sz="1200" dirty="0">
                <a:solidFill>
                  <a:srgbClr val="1D1D1D"/>
                </a:solidFill>
                <a:latin typeface="Titillium Web" panose="00000500000000000000" pitchFamily="2" charset="0"/>
                <a:ea typeface="Titillium Web" pitchFamily="34" charset="-122"/>
                <a:cs typeface="Titillium Web" pitchFamily="34" charset="-120"/>
              </a:rPr>
              <a:t>Number of internal and external audits conducted annually.</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Staff Compliance Awareness: </a:t>
            </a:r>
            <a:r>
              <a:rPr lang="en-US" sz="1200" dirty="0">
                <a:solidFill>
                  <a:srgbClr val="1D1D1D"/>
                </a:solidFill>
                <a:latin typeface="Titillium Web" panose="00000500000000000000" pitchFamily="2" charset="0"/>
                <a:ea typeface="Titillium Web" pitchFamily="34" charset="-122"/>
                <a:cs typeface="Titillium Web" pitchFamily="34" charset="-120"/>
              </a:rPr>
              <a:t>Percentage of employees trained and assessed on compliance protocols.</a:t>
            </a:r>
          </a:p>
          <a:p>
            <a:pPr>
              <a:lnSpc>
                <a:spcPts val="1600"/>
              </a:lnSpc>
              <a:spcBef>
                <a:spcPts val="6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Incident Reports: </a:t>
            </a:r>
            <a:r>
              <a:rPr lang="en-US" sz="1200" dirty="0">
                <a:solidFill>
                  <a:srgbClr val="1D1D1D"/>
                </a:solidFill>
                <a:latin typeface="Titillium Web" panose="00000500000000000000" pitchFamily="2" charset="0"/>
                <a:ea typeface="Titillium Web" pitchFamily="34" charset="-122"/>
                <a:cs typeface="Titillium Web" pitchFamily="34" charset="-120"/>
              </a:rPr>
              <a:t>Number of reported governance or compliance breaches per quarter.</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These indicators will allow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to measure the effectiveness of governance structures, ensure compliance across operations, and continuously strengthen accountability to stakeholders.</a:t>
            </a:r>
          </a:p>
        </p:txBody>
      </p:sp>
      <p:sp>
        <p:nvSpPr>
          <p:cNvPr id="9" name="Text 1">
            <a:extLst>
              <a:ext uri="{FF2B5EF4-FFF2-40B4-BE49-F238E27FC236}">
                <a16:creationId xmlns:a16="http://schemas.microsoft.com/office/drawing/2014/main" id="{BB894AF4-CA9E-96AF-835F-E163A8DBB7C6}"/>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F3A5AE84-CDCF-D482-8988-43A2765AFBE0}"/>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6.8 Monitoring Indicators</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0DB08184-4212-99E4-4DAB-498BA838826A}"/>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DF90D6F2-7DF5-CE5E-5943-0A578C40B0A8}"/>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8BE9A4FD-6BE2-6790-4A99-F709A9933EED}"/>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7EC27D0E-3AD6-6383-004C-824CF812E3B2}"/>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F2971AF2-D1F5-9280-EBC6-FFB993544302}"/>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6" name="Text 3">
            <a:extLst>
              <a:ext uri="{FF2B5EF4-FFF2-40B4-BE49-F238E27FC236}">
                <a16:creationId xmlns:a16="http://schemas.microsoft.com/office/drawing/2014/main" id="{9D0A8BC6-11F0-53C0-03A0-D064A88F3BD6}"/>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65</a:t>
            </a:r>
            <a:endParaRPr lang="en-US" sz="1000" b="1" dirty="0">
              <a:latin typeface="Titillium Web" panose="00000500000000000000" pitchFamily="2" charset="0"/>
            </a:endParaRPr>
          </a:p>
        </p:txBody>
      </p:sp>
      <p:sp>
        <p:nvSpPr>
          <p:cNvPr id="18" name="Flowchart: Connector 17">
            <a:extLst>
              <a:ext uri="{FF2B5EF4-FFF2-40B4-BE49-F238E27FC236}">
                <a16:creationId xmlns:a16="http://schemas.microsoft.com/office/drawing/2014/main" id="{CED0BD0F-1729-5DDC-B464-BC520D8C5C16}"/>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9" name="Group 18">
            <a:extLst>
              <a:ext uri="{FF2B5EF4-FFF2-40B4-BE49-F238E27FC236}">
                <a16:creationId xmlns:a16="http://schemas.microsoft.com/office/drawing/2014/main" id="{49B3FCE5-3922-164D-6504-9C395FA9D10B}"/>
              </a:ext>
            </a:extLst>
          </p:cNvPr>
          <p:cNvGrpSpPr/>
          <p:nvPr/>
        </p:nvGrpSpPr>
        <p:grpSpPr>
          <a:xfrm>
            <a:off x="5657974" y="1412484"/>
            <a:ext cx="1382886" cy="1387866"/>
            <a:chOff x="5591781" y="1412484"/>
            <a:chExt cx="1382886" cy="1387866"/>
          </a:xfrm>
        </p:grpSpPr>
        <p:sp>
          <p:nvSpPr>
            <p:cNvPr id="20" name="Rectangle 19">
              <a:extLst>
                <a:ext uri="{FF2B5EF4-FFF2-40B4-BE49-F238E27FC236}">
                  <a16:creationId xmlns:a16="http://schemas.microsoft.com/office/drawing/2014/main" id="{4B200371-4777-5288-B811-6896AB63C5D9}"/>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CD501234-3D98-7630-919A-EEE311651389}"/>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368E3B15-1FC4-3DEE-5A9C-A57DD855841F}"/>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01686344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BAD4D-5C4F-32D7-9303-E8F7DCF1611F}"/>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61339984-E007-EFAC-5A50-EB47B771EA0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3694826F-9498-F190-40FA-FDF4389380D4}"/>
              </a:ext>
            </a:extLst>
          </p:cNvPr>
          <p:cNvSpPr/>
          <p:nvPr/>
        </p:nvSpPr>
        <p:spPr>
          <a:xfrm>
            <a:off x="892956" y="2474866"/>
            <a:ext cx="4765018" cy="571524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rollout of governance and compliance interventions may face several risks that could delay implementation, reduce adoption, or weaken effectiveness. Anticipating these risks and applying proactive mitigation strategies will ensure that accountability frameworks are embedded and sustained across the organization.</a:t>
            </a:r>
          </a:p>
          <a:p>
            <a:pPr>
              <a:lnSpc>
                <a:spcPts val="1600"/>
              </a:lnSpc>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Delayed Board Formation</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Engage legal advisors early, establish clear timelines, and pre-identify board candidates.</a:t>
            </a:r>
          </a:p>
          <a:p>
            <a:pPr>
              <a:lnSpc>
                <a:spcPts val="1600"/>
              </a:lnSpc>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Policy Resistance</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Provide awareness sessions, involve employees in policy review, and link compliance to performance appraisals.</a:t>
            </a:r>
          </a:p>
          <a:p>
            <a:pPr>
              <a:lnSpc>
                <a:spcPts val="1600"/>
              </a:lnSpc>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Audit Fatigue</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Position audits as improvement tools, share feedback constructively, and highlight success stories.</a:t>
            </a:r>
          </a:p>
          <a:p>
            <a:pPr>
              <a:lnSpc>
                <a:spcPts val="1600"/>
              </a:lnSpc>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Low Training Uptake</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Schedule mandatory sessions, integrate into onboarding, and provide refresher courses regularly.</a:t>
            </a:r>
          </a:p>
          <a:p>
            <a:pPr>
              <a:lnSpc>
                <a:spcPts val="1600"/>
              </a:lnSpc>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Risk: </a:t>
            </a:r>
            <a:r>
              <a:rPr lang="en-US" sz="1200" dirty="0">
                <a:solidFill>
                  <a:srgbClr val="1D1D1D"/>
                </a:solidFill>
                <a:latin typeface="Titillium Web" panose="00000500000000000000" pitchFamily="2" charset="0"/>
                <a:ea typeface="Titillium Web" pitchFamily="34" charset="-122"/>
                <a:cs typeface="Titillium Web" pitchFamily="34" charset="-120"/>
              </a:rPr>
              <a:t>Non-Compliance Breaches</a:t>
            </a:r>
          </a:p>
          <a:p>
            <a:pPr>
              <a:lnSpc>
                <a:spcPts val="1600"/>
              </a:lnSpc>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Mitigation: Establish anonymous reporting channels, enforce disciplinary measures, and strengthen monitoring systems.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By proactively managing these risks,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create a culture of accountability where governance systems are respected, compliance is normalized, and stakeholder trust is consistently reinforced.</a:t>
            </a:r>
          </a:p>
        </p:txBody>
      </p:sp>
      <p:sp>
        <p:nvSpPr>
          <p:cNvPr id="9" name="Text 1">
            <a:extLst>
              <a:ext uri="{FF2B5EF4-FFF2-40B4-BE49-F238E27FC236}">
                <a16:creationId xmlns:a16="http://schemas.microsoft.com/office/drawing/2014/main" id="{EF9BA9B4-5CB5-647A-3B6A-25CAE83D8415}"/>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90650F79-4501-B66C-28E3-027A5ACB0F9D}"/>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6.9 Risks Measures</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2D842B47-70AE-F0BB-2176-A0014D1694F0}"/>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32636AD4-B2B2-9277-3D8C-B0BA7AD7298C}"/>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C48BB02D-641B-F120-1B49-583EB03DF179}"/>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56023353-2916-9018-E621-74D4F81C69D8}"/>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1E5854A0-121B-B75C-1231-6040E6DAFC37}"/>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6" name="Text 3">
            <a:extLst>
              <a:ext uri="{FF2B5EF4-FFF2-40B4-BE49-F238E27FC236}">
                <a16:creationId xmlns:a16="http://schemas.microsoft.com/office/drawing/2014/main" id="{08FB9E2D-4694-D720-3BB5-0B6293D2F531}"/>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67</a:t>
            </a:r>
            <a:endParaRPr lang="en-US" sz="1000" b="1" dirty="0">
              <a:latin typeface="Titillium Web" panose="00000500000000000000" pitchFamily="2" charset="0"/>
            </a:endParaRPr>
          </a:p>
        </p:txBody>
      </p:sp>
      <p:sp>
        <p:nvSpPr>
          <p:cNvPr id="18" name="Flowchart: Connector 17">
            <a:extLst>
              <a:ext uri="{FF2B5EF4-FFF2-40B4-BE49-F238E27FC236}">
                <a16:creationId xmlns:a16="http://schemas.microsoft.com/office/drawing/2014/main" id="{414240C4-1E51-FCAF-541E-A42E75438C6A}"/>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9" name="Group 18">
            <a:extLst>
              <a:ext uri="{FF2B5EF4-FFF2-40B4-BE49-F238E27FC236}">
                <a16:creationId xmlns:a16="http://schemas.microsoft.com/office/drawing/2014/main" id="{31BFAAAC-E723-CEE0-5DF4-8D1FE32C2E1B}"/>
              </a:ext>
            </a:extLst>
          </p:cNvPr>
          <p:cNvGrpSpPr/>
          <p:nvPr/>
        </p:nvGrpSpPr>
        <p:grpSpPr>
          <a:xfrm>
            <a:off x="5657974" y="1412484"/>
            <a:ext cx="1382886" cy="1387866"/>
            <a:chOff x="5591781" y="1412484"/>
            <a:chExt cx="1382886" cy="1387866"/>
          </a:xfrm>
        </p:grpSpPr>
        <p:sp>
          <p:nvSpPr>
            <p:cNvPr id="20" name="Rectangle 19">
              <a:extLst>
                <a:ext uri="{FF2B5EF4-FFF2-40B4-BE49-F238E27FC236}">
                  <a16:creationId xmlns:a16="http://schemas.microsoft.com/office/drawing/2014/main" id="{4822E19E-4B51-AA63-2FCD-F7867E20412A}"/>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EE80F8CA-8146-7E86-F089-771E6908AAB8}"/>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C65C43A7-1B0E-1C46-4892-DADD26256C14}"/>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177046721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C974F5-B638-0845-8A8D-6725ADBE4DF5}"/>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E6BDF016-2AF8-3CD7-AE2F-1B0B7F85E005}"/>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AADF159D-D984-EE70-2E68-D8F0BC472AC3}"/>
              </a:ext>
            </a:extLst>
          </p:cNvPr>
          <p:cNvSpPr/>
          <p:nvPr/>
        </p:nvSpPr>
        <p:spPr>
          <a:xfrm>
            <a:off x="892956" y="2474865"/>
            <a:ext cx="4765018" cy="6458242"/>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Sustainability of governance and compliance interventions depends on embedding oversight structures into the company’s culture and ensuring that policies remain relevant as the business evolves. Establishing a functional board of directors early will provide long-term leadership, accountability, and alignment with regulatory frameworks, creating stability beyond immediate project cycles.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integration of formal policies for finance, HR, and procurement will ensure that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operates with transparency and integrity in the long run. These policies not only mitigate risks but also position the company for investor confidence and eligibility for future contracts, particularly in public and institutional markets. Regular reviews will help ensure that policies remain adaptable to new regulatory standards and industry best practices.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Staff training and compliance awareness sessions will serve as ongoing reinforcement mechanisms, building a workforce that understands and respects governance protocols. By making training part of onboarding and linking compliance performance to evaluations, the company ensures sustainability through continuous knowledge transfer and accountability.</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Furthermore, the implementation of monitoring tools and regular audits will support a feedback loop that identifies weaknesses early and fosters continuous improvement. This culture of regular evaluation ensures that governance practices do not stagnate but evolve with the organization’s growth trajectory.</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Through these sustainability measures,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can ensure that governance and compliance frameworks are not temporary fixes but enduring structures that uphold credibility, strengthen resilience, and secure long-term stakeholder trust.</a:t>
            </a:r>
          </a:p>
        </p:txBody>
      </p:sp>
      <p:sp>
        <p:nvSpPr>
          <p:cNvPr id="9" name="Text 1">
            <a:extLst>
              <a:ext uri="{FF2B5EF4-FFF2-40B4-BE49-F238E27FC236}">
                <a16:creationId xmlns:a16="http://schemas.microsoft.com/office/drawing/2014/main" id="{A3F3B6CA-1C1C-26E0-EA98-037AC8D9DF6C}"/>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August 2025</a:t>
            </a:r>
            <a:endParaRPr lang="en-US" sz="1350" dirty="0">
              <a:latin typeface="Titillium Web" panose="00000500000000000000" pitchFamily="2" charset="0"/>
            </a:endParaRPr>
          </a:p>
        </p:txBody>
      </p:sp>
      <p:sp>
        <p:nvSpPr>
          <p:cNvPr id="10" name="Text 2">
            <a:extLst>
              <a:ext uri="{FF2B5EF4-FFF2-40B4-BE49-F238E27FC236}">
                <a16:creationId xmlns:a16="http://schemas.microsoft.com/office/drawing/2014/main" id="{001D800B-2E91-DDE2-849B-1FEA25F88570}"/>
              </a:ext>
            </a:extLst>
          </p:cNvPr>
          <p:cNvSpPr/>
          <p:nvPr/>
        </p:nvSpPr>
        <p:spPr>
          <a:xfrm>
            <a:off x="895633" y="1868292"/>
            <a:ext cx="4696147" cy="476250"/>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6.10 Sustainability </a:t>
            </a:r>
            <a:endParaRPr lang="en-US" sz="2800" dirty="0">
              <a:latin typeface="Titillium Web" panose="00000500000000000000" pitchFamily="2" charset="0"/>
            </a:endParaRPr>
          </a:p>
        </p:txBody>
      </p:sp>
      <p:sp>
        <p:nvSpPr>
          <p:cNvPr id="12" name="Text 4">
            <a:extLst>
              <a:ext uri="{FF2B5EF4-FFF2-40B4-BE49-F238E27FC236}">
                <a16:creationId xmlns:a16="http://schemas.microsoft.com/office/drawing/2014/main" id="{D622B746-636D-0BF6-BC45-D8248A269D48}"/>
              </a:ext>
            </a:extLst>
          </p:cNvPr>
          <p:cNvSpPr/>
          <p:nvPr/>
        </p:nvSpPr>
        <p:spPr>
          <a:xfrm>
            <a:off x="895634" y="684512"/>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anose="00000500000000000000" pitchFamily="2" charset="0"/>
                <a:ea typeface="Titillium Web" pitchFamily="34" charset="-122"/>
                <a:cs typeface="Titillium Web" pitchFamily="34" charset="-120"/>
              </a:rPr>
              <a:t>Growth Plan Analysis</a:t>
            </a:r>
            <a:endParaRPr lang="en-US" sz="1350" dirty="0">
              <a:latin typeface="Titillium Web" panose="00000500000000000000" pitchFamily="2" charset="0"/>
            </a:endParaRPr>
          </a:p>
        </p:txBody>
      </p:sp>
      <p:sp>
        <p:nvSpPr>
          <p:cNvPr id="13" name="Text 5">
            <a:extLst>
              <a:ext uri="{FF2B5EF4-FFF2-40B4-BE49-F238E27FC236}">
                <a16:creationId xmlns:a16="http://schemas.microsoft.com/office/drawing/2014/main" id="{30FC6372-73EF-E1E3-29C8-78A7D6D0E6B7}"/>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anose="00000500000000000000" pitchFamily="2" charset="0"/>
                <a:ea typeface="Titillium Web" pitchFamily="34" charset="-122"/>
                <a:cs typeface="Titillium Web" pitchFamily="34" charset="-120"/>
              </a:rPr>
              <a:t>7</a:t>
            </a:r>
            <a:endParaRPr lang="en-US" sz="1200" dirty="0">
              <a:latin typeface="Titillium Web" panose="00000500000000000000" pitchFamily="2" charset="0"/>
            </a:endParaRPr>
          </a:p>
        </p:txBody>
      </p:sp>
      <p:grpSp>
        <p:nvGrpSpPr>
          <p:cNvPr id="7" name="Group 6">
            <a:extLst>
              <a:ext uri="{FF2B5EF4-FFF2-40B4-BE49-F238E27FC236}">
                <a16:creationId xmlns:a16="http://schemas.microsoft.com/office/drawing/2014/main" id="{B6F522CD-B3CB-FD5D-1024-EDDAAF23F032}"/>
              </a:ext>
            </a:extLst>
          </p:cNvPr>
          <p:cNvGrpSpPr/>
          <p:nvPr/>
        </p:nvGrpSpPr>
        <p:grpSpPr>
          <a:xfrm>
            <a:off x="5999045" y="7483897"/>
            <a:ext cx="1314450" cy="1449210"/>
            <a:chOff x="5999045" y="7483897"/>
            <a:chExt cx="1314450" cy="1449210"/>
          </a:xfrm>
        </p:grpSpPr>
        <p:sp>
          <p:nvSpPr>
            <p:cNvPr id="14" name="Text 4">
              <a:extLst>
                <a:ext uri="{FF2B5EF4-FFF2-40B4-BE49-F238E27FC236}">
                  <a16:creationId xmlns:a16="http://schemas.microsoft.com/office/drawing/2014/main" id="{5289C8F3-F160-14A2-10F8-BAFB4B536E4E}"/>
                </a:ext>
              </a:extLst>
            </p:cNvPr>
            <p:cNvSpPr/>
            <p:nvPr/>
          </p:nvSpPr>
          <p:spPr>
            <a:xfrm>
              <a:off x="5999045" y="80187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5" name="Image 4" descr="preencoded.png">
              <a:extLst>
                <a:ext uri="{FF2B5EF4-FFF2-40B4-BE49-F238E27FC236}">
                  <a16:creationId xmlns:a16="http://schemas.microsoft.com/office/drawing/2014/main" id="{CE496793-03A6-CE31-DA1C-8B1BDB44746F}"/>
                </a:ext>
              </a:extLst>
            </p:cNvPr>
            <p:cNvPicPr>
              <a:picLocks noChangeAspect="1"/>
            </p:cNvPicPr>
            <p:nvPr/>
          </p:nvPicPr>
          <p:blipFill>
            <a:blip r:embed="rId4"/>
            <a:stretch>
              <a:fillRect/>
            </a:stretch>
          </p:blipFill>
          <p:spPr>
            <a:xfrm>
              <a:off x="6799145" y="7483897"/>
              <a:ext cx="514350" cy="400050"/>
            </a:xfrm>
            <a:prstGeom prst="rect">
              <a:avLst/>
            </a:prstGeom>
          </p:spPr>
        </p:pic>
      </p:grpSp>
      <p:sp>
        <p:nvSpPr>
          <p:cNvPr id="6" name="Text 3">
            <a:extLst>
              <a:ext uri="{FF2B5EF4-FFF2-40B4-BE49-F238E27FC236}">
                <a16:creationId xmlns:a16="http://schemas.microsoft.com/office/drawing/2014/main" id="{8FB1A6DC-63CD-ADCD-4F7A-EABB6BCCEF7C}"/>
              </a:ext>
            </a:extLst>
          </p:cNvPr>
          <p:cNvSpPr/>
          <p:nvPr/>
        </p:nvSpPr>
        <p:spPr>
          <a:xfrm>
            <a:off x="7209558"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ea typeface="Roboto Condensed" pitchFamily="34" charset="-122"/>
                <a:cs typeface="Roboto Condensed" pitchFamily="34" charset="-120"/>
              </a:rPr>
              <a:t>68</a:t>
            </a:r>
            <a:endParaRPr lang="en-US" sz="1000" b="1" dirty="0">
              <a:latin typeface="Titillium Web" panose="00000500000000000000" pitchFamily="2" charset="0"/>
            </a:endParaRPr>
          </a:p>
        </p:txBody>
      </p:sp>
      <p:sp>
        <p:nvSpPr>
          <p:cNvPr id="18" name="Flowchart: Connector 17">
            <a:extLst>
              <a:ext uri="{FF2B5EF4-FFF2-40B4-BE49-F238E27FC236}">
                <a16:creationId xmlns:a16="http://schemas.microsoft.com/office/drawing/2014/main" id="{1C79D88D-CD1D-E78A-FF94-7B917BE4CAB6}"/>
              </a:ext>
            </a:extLst>
          </p:cNvPr>
          <p:cNvSpPr/>
          <p:nvPr/>
        </p:nvSpPr>
        <p:spPr>
          <a:xfrm>
            <a:off x="704497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nvGrpSpPr>
          <p:cNvPr id="19" name="Group 18">
            <a:extLst>
              <a:ext uri="{FF2B5EF4-FFF2-40B4-BE49-F238E27FC236}">
                <a16:creationId xmlns:a16="http://schemas.microsoft.com/office/drawing/2014/main" id="{E684890C-F484-BC41-EB35-15B01FE34B2E}"/>
              </a:ext>
            </a:extLst>
          </p:cNvPr>
          <p:cNvGrpSpPr/>
          <p:nvPr/>
        </p:nvGrpSpPr>
        <p:grpSpPr>
          <a:xfrm>
            <a:off x="5657974" y="1412484"/>
            <a:ext cx="1382886" cy="1387866"/>
            <a:chOff x="5591781" y="1412484"/>
            <a:chExt cx="1382886" cy="1387866"/>
          </a:xfrm>
        </p:grpSpPr>
        <p:sp>
          <p:nvSpPr>
            <p:cNvPr id="20" name="Rectangle 19">
              <a:extLst>
                <a:ext uri="{FF2B5EF4-FFF2-40B4-BE49-F238E27FC236}">
                  <a16:creationId xmlns:a16="http://schemas.microsoft.com/office/drawing/2014/main" id="{B62C3E83-63C9-7618-8916-51C556342CE6}"/>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22" name="Picture 21">
              <a:extLst>
                <a:ext uri="{FF2B5EF4-FFF2-40B4-BE49-F238E27FC236}">
                  <a16:creationId xmlns:a16="http://schemas.microsoft.com/office/drawing/2014/main" id="{F9B1B44C-FEAE-3380-7F8F-7DE67A0061F7}"/>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2A76EDF1-288C-2CE6-C5A8-782FDC4969E9}"/>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77334995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94675D-CA5A-6BCF-E201-632541FA05D2}"/>
            </a:ext>
          </a:extLst>
        </p:cNvPr>
        <p:cNvGrpSpPr/>
        <p:nvPr/>
      </p:nvGrpSpPr>
      <p:grpSpPr>
        <a:xfrm>
          <a:off x="0" y="0"/>
          <a:ext cx="0" cy="0"/>
          <a:chOff x="0" y="0"/>
          <a:chExt cx="0" cy="0"/>
        </a:xfrm>
      </p:grpSpPr>
      <p:pic>
        <p:nvPicPr>
          <p:cNvPr id="9" name="Image 3">
            <a:extLst>
              <a:ext uri="{FF2B5EF4-FFF2-40B4-BE49-F238E27FC236}">
                <a16:creationId xmlns:a16="http://schemas.microsoft.com/office/drawing/2014/main" id="{17B710E4-997A-6FFF-75E0-E16034C13FF2}"/>
              </a:ext>
            </a:extLst>
          </p:cNvPr>
          <p:cNvPicPr>
            <a:picLocks noChangeAspect="1"/>
          </p:cNvPicPr>
          <p:nvPr/>
        </p:nvPicPr>
        <p:blipFill>
          <a:blip r:embed="rId3"/>
          <a:srcRect/>
          <a:stretch/>
        </p:blipFill>
        <p:spPr>
          <a:xfrm>
            <a:off x="0" y="4219575"/>
            <a:ext cx="7779210" cy="4076698"/>
          </a:xfrm>
          <a:prstGeom prst="rect">
            <a:avLst/>
          </a:prstGeom>
        </p:spPr>
      </p:pic>
      <p:sp>
        <p:nvSpPr>
          <p:cNvPr id="22" name="Rectangle 21">
            <a:extLst>
              <a:ext uri="{FF2B5EF4-FFF2-40B4-BE49-F238E27FC236}">
                <a16:creationId xmlns:a16="http://schemas.microsoft.com/office/drawing/2014/main" id="{B4AC0CF6-22BC-5643-CF1F-BC645E7BC4FA}"/>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Image 4" descr="preencoded.png">
            <a:extLst>
              <a:ext uri="{FF2B5EF4-FFF2-40B4-BE49-F238E27FC236}">
                <a16:creationId xmlns:a16="http://schemas.microsoft.com/office/drawing/2014/main" id="{C2F0AB1E-BD0D-D6C6-669F-BE77920E31B5}"/>
              </a:ext>
            </a:extLst>
          </p:cNvPr>
          <p:cNvPicPr>
            <a:picLocks noChangeAspect="1"/>
          </p:cNvPicPr>
          <p:nvPr/>
        </p:nvPicPr>
        <p:blipFill>
          <a:blip r:embed="rId4"/>
          <a:stretch>
            <a:fillRect/>
          </a:stretch>
        </p:blipFill>
        <p:spPr>
          <a:xfrm>
            <a:off x="4862751" y="6575308"/>
            <a:ext cx="1752600" cy="1876088"/>
          </a:xfrm>
          <a:prstGeom prst="rect">
            <a:avLst/>
          </a:prstGeom>
        </p:spPr>
      </p:pic>
      <p:pic>
        <p:nvPicPr>
          <p:cNvPr id="7" name="Image 5" descr="preencoded.png">
            <a:extLst>
              <a:ext uri="{FF2B5EF4-FFF2-40B4-BE49-F238E27FC236}">
                <a16:creationId xmlns:a16="http://schemas.microsoft.com/office/drawing/2014/main" id="{1DC89158-ADE7-F54C-3D6A-97F2CE96D878}"/>
              </a:ext>
            </a:extLst>
          </p:cNvPr>
          <p:cNvPicPr>
            <a:picLocks noChangeAspect="1"/>
          </p:cNvPicPr>
          <p:nvPr/>
        </p:nvPicPr>
        <p:blipFill>
          <a:blip r:embed="rId5"/>
          <a:stretch>
            <a:fillRect/>
          </a:stretch>
        </p:blipFill>
        <p:spPr>
          <a:xfrm>
            <a:off x="6607635" y="6575307"/>
            <a:ext cx="1171575" cy="1876089"/>
          </a:xfrm>
          <a:prstGeom prst="rect">
            <a:avLst/>
          </a:prstGeom>
        </p:spPr>
      </p:pic>
      <p:pic>
        <p:nvPicPr>
          <p:cNvPr id="8" name="Image 6" descr="preencoded.png">
            <a:extLst>
              <a:ext uri="{FF2B5EF4-FFF2-40B4-BE49-F238E27FC236}">
                <a16:creationId xmlns:a16="http://schemas.microsoft.com/office/drawing/2014/main" id="{3AB63ED4-3615-E579-D6B1-6E3E250EA2E8}"/>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502AD792-A3B8-9B95-7182-30B279BCE309}"/>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 7</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Conclusion</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659C6803-2D3E-385D-5D9F-AC16C082575E}"/>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013C992D-2959-952E-CD34-171AFD240862}"/>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Text 4">
            <a:extLst>
              <a:ext uri="{FF2B5EF4-FFF2-40B4-BE49-F238E27FC236}">
                <a16:creationId xmlns:a16="http://schemas.microsoft.com/office/drawing/2014/main" id="{06DE2232-5DFD-D1B7-59BC-F053A5C2CB8D}"/>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ntombilebo@gmail.com</a:t>
            </a:r>
            <a:endParaRPr lang="en-US" sz="1200" dirty="0"/>
          </a:p>
        </p:txBody>
      </p:sp>
    </p:spTree>
    <p:extLst>
      <p:ext uri="{BB962C8B-B14F-4D97-AF65-F5344CB8AC3E}">
        <p14:creationId xmlns:p14="http://schemas.microsoft.com/office/powerpoint/2010/main" val="240210902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7772400" cy="10058400"/>
          </a:xfrm>
          <a:prstGeom prst="rect">
            <a:avLst/>
          </a:prstGeom>
        </p:spPr>
      </p:pic>
      <p:pic>
        <p:nvPicPr>
          <p:cNvPr id="5" name="Image 3" descr="preencoded.png"/>
          <p:cNvPicPr>
            <a:picLocks noChangeAspect="1"/>
          </p:cNvPicPr>
          <p:nvPr/>
        </p:nvPicPr>
        <p:blipFill>
          <a:blip r:embed="rId4"/>
          <a:stretch>
            <a:fillRect/>
          </a:stretch>
        </p:blipFill>
        <p:spPr>
          <a:xfrm>
            <a:off x="796962" y="919932"/>
            <a:ext cx="6177705" cy="190500"/>
          </a:xfrm>
          <a:prstGeom prst="rect">
            <a:avLst/>
          </a:prstGeom>
        </p:spPr>
      </p:pic>
      <p:pic>
        <p:nvPicPr>
          <p:cNvPr id="6" name="Image 4" descr="preencoded.png"/>
          <p:cNvPicPr>
            <a:picLocks noChangeAspect="1"/>
          </p:cNvPicPr>
          <p:nvPr/>
        </p:nvPicPr>
        <p:blipFill>
          <a:blip r:embed="rId5"/>
          <a:stretch>
            <a:fillRect/>
          </a:stretch>
        </p:blipFill>
        <p:spPr>
          <a:xfrm>
            <a:off x="6580737" y="5066386"/>
            <a:ext cx="514350" cy="400050"/>
          </a:xfrm>
          <a:prstGeom prst="rect">
            <a:avLst/>
          </a:prstGeom>
        </p:spPr>
      </p:pic>
      <p:sp>
        <p:nvSpPr>
          <p:cNvPr id="7" name="Text 0"/>
          <p:cNvSpPr/>
          <p:nvPr/>
        </p:nvSpPr>
        <p:spPr>
          <a:xfrm>
            <a:off x="804094" y="2474866"/>
            <a:ext cx="4853880" cy="7161503"/>
          </a:xfrm>
          <a:prstGeom prst="rect">
            <a:avLst/>
          </a:prstGeom>
          <a:noFill/>
          <a:ln/>
        </p:spPr>
        <p:txBody>
          <a:bodyPr wrap="square" lIns="0" tIns="0" rIns="0" bIns="0" rtlCol="0" anchor="ctr"/>
          <a:lstStyle/>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Growth Plan provides a structured pathway for strengthening the company’s financial position, IT infrastructure, operational systems, market visibility, and governance frameworks. Each intervention has been designed to address current institutional gaps while creating a sustainable foundation for growth. By implementing these measures, the company will transform from an informally managed enterprise into a professional, competitive service provider with the capacity to meet the demands of both private and public sector clients.</a:t>
            </a:r>
          </a:p>
          <a:p>
            <a:pPr>
              <a:lnSpc>
                <a:spcPts val="1600"/>
              </a:lnSpc>
              <a:spcBef>
                <a:spcPts val="1200"/>
              </a:spcBef>
              <a:spcAft>
                <a:spcPts val="600"/>
              </a:spcAft>
            </a:pPr>
            <a:r>
              <a:rPr lang="en-US" sz="1200" b="1" dirty="0">
                <a:solidFill>
                  <a:srgbClr val="1D1D1D"/>
                </a:solidFill>
                <a:latin typeface="Titillium Web" panose="00000500000000000000" pitchFamily="2" charset="0"/>
                <a:ea typeface="Titillium Web" pitchFamily="34" charset="-122"/>
                <a:cs typeface="Titillium Web" pitchFamily="34" charset="-120"/>
              </a:rPr>
              <a:t>Central to this growth strategy is the company’s request for an initial capital injection of R500,000. </a:t>
            </a:r>
            <a:r>
              <a:rPr lang="en-US" sz="1200" dirty="0">
                <a:solidFill>
                  <a:srgbClr val="1D1D1D"/>
                </a:solidFill>
                <a:latin typeface="Titillium Web" panose="00000500000000000000" pitchFamily="2" charset="0"/>
                <a:ea typeface="Titillium Web" pitchFamily="34" charset="-122"/>
                <a:cs typeface="Titillium Web" pitchFamily="34" charset="-120"/>
              </a:rPr>
              <a:t>This funding will be directed towards acquiring essential tools, vehicles, and marketing activities that are critical for operational efficiency and client acquisition. Revenue projections indicate strong growth potential, with annual earnings estimated at R1.2 million, accompanied by profit margins of R300,000 in 2025 and R600,000 in 2026. This trajectory demonstrates the financial viability of the company’s strategy and its ability to deliver meaningful returns on the requested investment. </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The interventions outlined in the plan are also aligned with the United Nations Sustainable Development Goals (SDGs), particularly SDG 5 (Gender Equality), SDG 8 (Decent Work and Economic Growth), and SDG 9 (Industry, Innovation, and Infrastructure). By focusing on empowering women in construction, creating fair and decent work opportunities, and integrating innovative technologies, </a:t>
            </a:r>
            <a:r>
              <a:rPr lang="en-US" sz="1200" dirty="0" err="1">
                <a:solidFill>
                  <a:srgbClr val="1D1D1D"/>
                </a:solidFill>
                <a:latin typeface="Titillium Web" panose="00000500000000000000" pitchFamily="2" charset="0"/>
                <a:ea typeface="Titillium Web" pitchFamily="34" charset="-122"/>
                <a:cs typeface="Titillium Web" pitchFamily="34" charset="-120"/>
              </a:rPr>
              <a:t>Impilo</a:t>
            </a:r>
            <a:r>
              <a:rPr lang="en-US" sz="1200" dirty="0">
                <a:solidFill>
                  <a:srgbClr val="1D1D1D"/>
                </a:solidFill>
                <a:latin typeface="Titillium Web" panose="00000500000000000000" pitchFamily="2" charset="0"/>
                <a:ea typeface="Titillium Web" pitchFamily="34" charset="-122"/>
                <a:cs typeface="Titillium Web" pitchFamily="34" charset="-120"/>
              </a:rPr>
              <a:t> </a:t>
            </a:r>
            <a:r>
              <a:rPr lang="en-US" sz="1200" dirty="0" err="1">
                <a:solidFill>
                  <a:srgbClr val="1D1D1D"/>
                </a:solidFill>
                <a:latin typeface="Titillium Web" panose="00000500000000000000" pitchFamily="2" charset="0"/>
                <a:ea typeface="Titillium Web" pitchFamily="34" charset="-122"/>
                <a:cs typeface="Titillium Web" pitchFamily="34" charset="-120"/>
              </a:rPr>
              <a:t>Uyazenzela</a:t>
            </a:r>
            <a:r>
              <a:rPr lang="en-US" sz="1200" dirty="0">
                <a:solidFill>
                  <a:srgbClr val="1D1D1D"/>
                </a:solidFill>
                <a:latin typeface="Titillium Web" panose="00000500000000000000" pitchFamily="2" charset="0"/>
                <a:ea typeface="Titillium Web" pitchFamily="34" charset="-122"/>
                <a:cs typeface="Titillium Web" pitchFamily="34" charset="-120"/>
              </a:rPr>
              <a:t> positions itself as a company that not only pursues profitability but also contributes to broader social and economic development. </a:t>
            </a:r>
            <a:r>
              <a:rPr lang="en-US" sz="1200" b="1" dirty="0">
                <a:solidFill>
                  <a:srgbClr val="1D1D1D"/>
                </a:solidFill>
                <a:latin typeface="Titillium Web" panose="00000500000000000000" pitchFamily="2" charset="0"/>
                <a:ea typeface="Titillium Web" pitchFamily="34" charset="-122"/>
                <a:cs typeface="Titillium Web" pitchFamily="34" charset="-120"/>
              </a:rPr>
              <a:t>We propose a budget of R1,2000,000 for these interventions</a:t>
            </a:r>
          </a:p>
          <a:p>
            <a:pPr>
              <a:lnSpc>
                <a:spcPts val="1600"/>
              </a:lnSpc>
              <a:spcBef>
                <a:spcPts val="1200"/>
              </a:spcBef>
              <a:spcAft>
                <a:spcPts val="600"/>
              </a:spcAft>
            </a:pPr>
            <a:r>
              <a:rPr lang="en-US" sz="1200" dirty="0">
                <a:solidFill>
                  <a:srgbClr val="1D1D1D"/>
                </a:solidFill>
                <a:latin typeface="Titillium Web" panose="00000500000000000000" pitchFamily="2" charset="0"/>
                <a:ea typeface="Titillium Web" pitchFamily="34" charset="-122"/>
                <a:cs typeface="Titillium Web" pitchFamily="34" charset="-120"/>
              </a:rPr>
              <a:t>To ensure long-term sustainability, the company will prioritize establishing strategic partnerships with schools, healthcare facilities, and government departments; investing in modern tools and technologies; implementing training programs to address the shortage of skilled </a:t>
            </a:r>
            <a:r>
              <a:rPr lang="en-US" sz="1200" dirty="0" err="1">
                <a:solidFill>
                  <a:srgbClr val="1D1D1D"/>
                </a:solidFill>
                <a:latin typeface="Titillium Web" panose="00000500000000000000" pitchFamily="2" charset="0"/>
                <a:ea typeface="Titillium Web" pitchFamily="34" charset="-122"/>
                <a:cs typeface="Titillium Web" pitchFamily="34" charset="-120"/>
              </a:rPr>
              <a:t>labour</a:t>
            </a:r>
            <a:r>
              <a:rPr lang="en-US" sz="1200" dirty="0">
                <a:solidFill>
                  <a:srgbClr val="1D1D1D"/>
                </a:solidFill>
                <a:latin typeface="Titillium Web" panose="00000500000000000000" pitchFamily="2" charset="0"/>
                <a:ea typeface="Titillium Web" pitchFamily="34" charset="-122"/>
                <a:cs typeface="Titillium Web" pitchFamily="34" charset="-120"/>
              </a:rPr>
              <a:t>; and maintaining compliance with industry regulations to secure government and institutional tenders. </a:t>
            </a:r>
            <a:endParaRPr lang="en-US" sz="1200" dirty="0">
              <a:latin typeface="Titillium Web" panose="00000500000000000000" pitchFamily="2" charset="0"/>
            </a:endParaRPr>
          </a:p>
        </p:txBody>
      </p:sp>
      <p:sp>
        <p:nvSpPr>
          <p:cNvPr id="8" name="Text 1"/>
          <p:cNvSpPr/>
          <p:nvPr/>
        </p:nvSpPr>
        <p:spPr>
          <a:xfrm>
            <a:off x="796962" y="1865021"/>
            <a:ext cx="3733800" cy="457200"/>
          </a:xfrm>
          <a:prstGeom prst="rect">
            <a:avLst/>
          </a:prstGeom>
          <a:noFill/>
          <a:ln/>
        </p:spPr>
        <p:txBody>
          <a:bodyPr wrap="square" lIns="0" tIns="0" rIns="0" bIns="0" rtlCol="0" anchor="ctr"/>
          <a:lstStyle/>
          <a:p>
            <a:pPr marL="0" indent="0" algn="l">
              <a:lnSpc>
                <a:spcPct val="79650"/>
              </a:lnSpc>
              <a:buNone/>
            </a:pPr>
            <a:r>
              <a:rPr lang="en-US" sz="2800" b="1" dirty="0">
                <a:solidFill>
                  <a:srgbClr val="1D1D1D"/>
                </a:solidFill>
                <a:latin typeface="Titillium Web" panose="00000500000000000000" pitchFamily="2" charset="0"/>
                <a:ea typeface="Sora" pitchFamily="34" charset="-122"/>
                <a:cs typeface="Sora" pitchFamily="34" charset="-120"/>
              </a:rPr>
              <a:t>7. Conclusion </a:t>
            </a:r>
            <a:endParaRPr lang="en-US" sz="2800" dirty="0">
              <a:latin typeface="Titillium Web" panose="00000500000000000000" pitchFamily="2" charset="0"/>
            </a:endParaRPr>
          </a:p>
        </p:txBody>
      </p:sp>
      <p:sp>
        <p:nvSpPr>
          <p:cNvPr id="10" name="Text 2"/>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rPr>
              <a:t>Growth Plan Analysis</a:t>
            </a:r>
            <a:endParaRPr lang="en-US" sz="1350" dirty="0"/>
          </a:p>
        </p:txBody>
      </p:sp>
      <p:sp>
        <p:nvSpPr>
          <p:cNvPr id="11" name="Text 3"/>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2" name="Text 4"/>
          <p:cNvSpPr/>
          <p:nvPr/>
        </p:nvSpPr>
        <p:spPr>
          <a:xfrm>
            <a:off x="5678538" y="5534587"/>
            <a:ext cx="1314450" cy="914400"/>
          </a:xfrm>
          <a:prstGeom prst="rect">
            <a:avLst/>
          </a:prstGeom>
          <a:noFill/>
          <a:ln/>
        </p:spPr>
        <p:txBody>
          <a:bodyPr wrap="square" lIns="0" tIns="0" rIns="0" bIns="0" rtlCol="0" anchor="ctr"/>
          <a:lstStyle/>
          <a:p>
            <a:pPr marL="0" indent="0" algn="r">
              <a:lnSpc>
                <a:spcPct val="105600"/>
              </a:lnSpc>
              <a:buNone/>
            </a:pPr>
            <a:r>
              <a:rPr lang="en-US" sz="1500" b="1" dirty="0">
                <a:solidFill>
                  <a:srgbClr val="FFFFFF"/>
                </a:solidFill>
                <a:latin typeface="Poppins" pitchFamily="34" charset="0"/>
                <a:ea typeface="Poppins" pitchFamily="34" charset="-122"/>
                <a:cs typeface="Poppins" pitchFamily="34" charset="-120"/>
              </a:rPr>
              <a:t>Thank you for your interest!</a:t>
            </a:r>
            <a:endParaRPr lang="en-US" sz="1500" dirty="0"/>
          </a:p>
        </p:txBody>
      </p:sp>
      <p:grpSp>
        <p:nvGrpSpPr>
          <p:cNvPr id="20" name="Group 19">
            <a:extLst>
              <a:ext uri="{FF2B5EF4-FFF2-40B4-BE49-F238E27FC236}">
                <a16:creationId xmlns:a16="http://schemas.microsoft.com/office/drawing/2014/main" id="{F7471CAB-7FA1-93DE-09B5-6B5745740574}"/>
              </a:ext>
            </a:extLst>
          </p:cNvPr>
          <p:cNvGrpSpPr/>
          <p:nvPr/>
        </p:nvGrpSpPr>
        <p:grpSpPr>
          <a:xfrm>
            <a:off x="5999045" y="7407697"/>
            <a:ext cx="1314450" cy="1449210"/>
            <a:chOff x="5999045" y="7407697"/>
            <a:chExt cx="1314450" cy="1449210"/>
          </a:xfrm>
        </p:grpSpPr>
        <p:sp>
          <p:nvSpPr>
            <p:cNvPr id="21" name="Text 4">
              <a:extLst>
                <a:ext uri="{FF2B5EF4-FFF2-40B4-BE49-F238E27FC236}">
                  <a16:creationId xmlns:a16="http://schemas.microsoft.com/office/drawing/2014/main" id="{D26A09D3-AA9B-483C-8ED0-A48393741A62}"/>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22" name="Image 4" descr="preencoded.png">
              <a:extLst>
                <a:ext uri="{FF2B5EF4-FFF2-40B4-BE49-F238E27FC236}">
                  <a16:creationId xmlns:a16="http://schemas.microsoft.com/office/drawing/2014/main" id="{C246CDC5-D34A-3024-5EEE-60EBE8BB3000}"/>
                </a:ext>
              </a:extLst>
            </p:cNvPr>
            <p:cNvPicPr>
              <a:picLocks noChangeAspect="1"/>
            </p:cNvPicPr>
            <p:nvPr/>
          </p:nvPicPr>
          <p:blipFill>
            <a:blip r:embed="rId6"/>
            <a:stretch>
              <a:fillRect/>
            </a:stretch>
          </p:blipFill>
          <p:spPr>
            <a:xfrm>
              <a:off x="6799145" y="7407697"/>
              <a:ext cx="514350" cy="400050"/>
            </a:xfrm>
            <a:prstGeom prst="rect">
              <a:avLst/>
            </a:prstGeom>
          </p:spPr>
        </p:pic>
      </p:grpSp>
      <p:grpSp>
        <p:nvGrpSpPr>
          <p:cNvPr id="16" name="Group 15">
            <a:extLst>
              <a:ext uri="{FF2B5EF4-FFF2-40B4-BE49-F238E27FC236}">
                <a16:creationId xmlns:a16="http://schemas.microsoft.com/office/drawing/2014/main" id="{B747DCEC-E304-5F76-72E8-86D765C19E23}"/>
              </a:ext>
            </a:extLst>
          </p:cNvPr>
          <p:cNvGrpSpPr/>
          <p:nvPr/>
        </p:nvGrpSpPr>
        <p:grpSpPr>
          <a:xfrm>
            <a:off x="5657974" y="1412484"/>
            <a:ext cx="1382886" cy="1387866"/>
            <a:chOff x="5591781" y="1412484"/>
            <a:chExt cx="1382886" cy="1387866"/>
          </a:xfrm>
        </p:grpSpPr>
        <p:sp>
          <p:nvSpPr>
            <p:cNvPr id="17" name="Rectangle 16">
              <a:extLst>
                <a:ext uri="{FF2B5EF4-FFF2-40B4-BE49-F238E27FC236}">
                  <a16:creationId xmlns:a16="http://schemas.microsoft.com/office/drawing/2014/main" id="{67747E8F-2EB5-5ED4-1BB4-49989CAB3E4D}"/>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8" name="Picture 17">
              <a:extLst>
                <a:ext uri="{FF2B5EF4-FFF2-40B4-BE49-F238E27FC236}">
                  <a16:creationId xmlns:a16="http://schemas.microsoft.com/office/drawing/2014/main" id="{48E79779-2D05-CA25-8D2F-84E91CD6E95F}"/>
                </a:ext>
              </a:extLst>
            </p:cNvPr>
            <p:cNvPicPr>
              <a:picLocks noChangeAspect="1"/>
            </p:cNvPicPr>
            <p:nvPr/>
          </p:nvPicPr>
          <p:blipFill>
            <a:blip r:embed="rId7"/>
            <a:srcRect t="17079" b="17079"/>
            <a:stretch>
              <a:fillRect/>
            </a:stretch>
          </p:blipFill>
          <p:spPr>
            <a:xfrm>
              <a:off x="5591781" y="1712378"/>
              <a:ext cx="1158067" cy="762487"/>
            </a:xfrm>
            <a:prstGeom prst="rect">
              <a:avLst/>
            </a:prstGeom>
          </p:spPr>
        </p:pic>
        <p:sp>
          <p:nvSpPr>
            <p:cNvPr id="23" name="Rectangle 22">
              <a:extLst>
                <a:ext uri="{FF2B5EF4-FFF2-40B4-BE49-F238E27FC236}">
                  <a16:creationId xmlns:a16="http://schemas.microsoft.com/office/drawing/2014/main" id="{7FA0C7D2-C1DE-49C1-5DC7-F474605886DB}"/>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3601D8-5D42-9E3D-E06D-98299BD0AC08}"/>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8317464B-ACF8-D82D-3176-B1E9C4DF407C}"/>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E0CDAC8D-D933-6B0D-F3C0-AF71EEED75C7}"/>
              </a:ext>
            </a:extLst>
          </p:cNvPr>
          <p:cNvSpPr/>
          <p:nvPr/>
        </p:nvSpPr>
        <p:spPr>
          <a:xfrm>
            <a:off x="807232" y="1836522"/>
            <a:ext cx="4641109" cy="555774"/>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Roadmap Overview</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F82741C8-DD31-4C92-B88E-1BCF3F555907}"/>
              </a:ext>
            </a:extLst>
          </p:cNvPr>
          <p:cNvSpPr/>
          <p:nvPr/>
        </p:nvSpPr>
        <p:spPr>
          <a:xfrm>
            <a:off x="796962" y="2484573"/>
            <a:ext cx="4794819" cy="6653895"/>
          </a:xfrm>
          <a:prstGeom prst="rect">
            <a:avLst/>
          </a:prstGeom>
          <a:noFill/>
          <a:ln/>
        </p:spPr>
        <p:txBody>
          <a:bodyPr wrap="square" lIns="0" tIns="0" rIns="0" bIns="0" rtlCol="0" anchor="ctr"/>
          <a:lstStyle/>
          <a:p>
            <a:pPr marL="0" indent="0" algn="l">
              <a:lnSpc>
                <a:spcPts val="1600"/>
              </a:lnSpc>
              <a:spcBef>
                <a:spcPts val="1200"/>
              </a:spcBef>
              <a:spcAft>
                <a:spcPts val="600"/>
              </a:spcAft>
              <a:buNone/>
            </a:pPr>
            <a:r>
              <a:rPr lang="en-US" sz="1200" dirty="0">
                <a:solidFill>
                  <a:srgbClr val="1D1D1D"/>
                </a:solidFill>
                <a:latin typeface="Titillium Web" pitchFamily="34" charset="0"/>
                <a:ea typeface="Titillium Web" pitchFamily="34" charset="-122"/>
                <a:cs typeface="Titillium Web" pitchFamily="34" charset="-120"/>
              </a:rPr>
              <a:t>The 12-month roadmap adopts a phased approach to build strong foundations and enable scalability. </a:t>
            </a:r>
          </a:p>
          <a:p>
            <a:pPr marL="171450" indent="-171450" algn="l">
              <a:lnSpc>
                <a:spcPts val="1600"/>
              </a:lnSpc>
              <a:spcAft>
                <a:spcPts val="600"/>
              </a:spcAft>
              <a:buFont typeface="Arial" panose="020B0604020202020204" pitchFamily="34" charset="0"/>
              <a:buChar char="•"/>
            </a:pPr>
            <a:r>
              <a:rPr lang="en-US" sz="1200" b="1" dirty="0">
                <a:solidFill>
                  <a:srgbClr val="1D1D1D"/>
                </a:solidFill>
                <a:latin typeface="Titillium Web" pitchFamily="34" charset="0"/>
                <a:ea typeface="Titillium Web" pitchFamily="34" charset="-122"/>
                <a:cs typeface="Titillium Web" pitchFamily="34" charset="-120"/>
              </a:rPr>
              <a:t>Q1</a:t>
            </a:r>
            <a:r>
              <a:rPr lang="en-US" sz="1200" dirty="0">
                <a:solidFill>
                  <a:srgbClr val="1D1D1D"/>
                </a:solidFill>
                <a:latin typeface="Titillium Web" pitchFamily="34" charset="0"/>
                <a:ea typeface="Titillium Web" pitchFamily="34" charset="-122"/>
                <a:cs typeface="Titillium Web" pitchFamily="34" charset="-120"/>
              </a:rPr>
              <a:t> focuses on introducing accounting systems, financial controls, procuring laptops, Microsoft 365, and drafting SOPs and branding updates.</a:t>
            </a:r>
          </a:p>
          <a:p>
            <a:pPr marL="171450" indent="-171450" algn="l">
              <a:lnSpc>
                <a:spcPts val="1600"/>
              </a:lnSpc>
              <a:spcAft>
                <a:spcPts val="600"/>
              </a:spcAft>
              <a:buFont typeface="Arial" panose="020B0604020202020204" pitchFamily="34" charset="0"/>
              <a:buChar char="•"/>
            </a:pPr>
            <a:r>
              <a:rPr lang="en-US" sz="1200" b="1" dirty="0">
                <a:solidFill>
                  <a:srgbClr val="1D1D1D"/>
                </a:solidFill>
                <a:latin typeface="Titillium Web" pitchFamily="34" charset="0"/>
                <a:ea typeface="Titillium Web" pitchFamily="34" charset="-122"/>
                <a:cs typeface="Titillium Web" pitchFamily="34" charset="-120"/>
              </a:rPr>
              <a:t>Q2 </a:t>
            </a:r>
            <a:r>
              <a:rPr lang="en-US" sz="1200" dirty="0">
                <a:solidFill>
                  <a:srgbClr val="1D1D1D"/>
                </a:solidFill>
                <a:latin typeface="Titillium Web" pitchFamily="34" charset="0"/>
                <a:ea typeface="Titillium Web" pitchFamily="34" charset="-122"/>
                <a:cs typeface="Titillium Web" pitchFamily="34" charset="-120"/>
              </a:rPr>
              <a:t>emphasizes staff training on systems, CRM and project management tool implementation, and initiating governance policy drafting. </a:t>
            </a:r>
          </a:p>
          <a:p>
            <a:pPr marL="171450" indent="-171450" algn="l">
              <a:lnSpc>
                <a:spcPts val="1600"/>
              </a:lnSpc>
              <a:spcAft>
                <a:spcPts val="600"/>
              </a:spcAft>
              <a:buFont typeface="Arial" panose="020B0604020202020204" pitchFamily="34" charset="0"/>
              <a:buChar char="•"/>
            </a:pPr>
            <a:r>
              <a:rPr lang="en-US" sz="1200" b="1" dirty="0">
                <a:solidFill>
                  <a:srgbClr val="1D1D1D"/>
                </a:solidFill>
                <a:latin typeface="Titillium Web" pitchFamily="34" charset="0"/>
                <a:ea typeface="Titillium Web" pitchFamily="34" charset="-122"/>
                <a:cs typeface="Titillium Web" pitchFamily="34" charset="-120"/>
              </a:rPr>
              <a:t>Q3</a:t>
            </a:r>
            <a:r>
              <a:rPr lang="en-US" sz="1200" dirty="0">
                <a:solidFill>
                  <a:srgbClr val="1D1D1D"/>
                </a:solidFill>
                <a:latin typeface="Titillium Web" pitchFamily="34" charset="0"/>
                <a:ea typeface="Titillium Web" pitchFamily="34" charset="-122"/>
                <a:cs typeface="Titillium Web" pitchFamily="34" charset="-120"/>
              </a:rPr>
              <a:t> includes a mid-year financial review, expanded marketing campaigns, and finalizing HR systems with an advisory board. </a:t>
            </a:r>
          </a:p>
          <a:p>
            <a:pPr marL="171450" indent="-171450" algn="l">
              <a:lnSpc>
                <a:spcPts val="1600"/>
              </a:lnSpc>
              <a:spcAft>
                <a:spcPts val="600"/>
              </a:spcAft>
              <a:buFont typeface="Arial" panose="020B0604020202020204" pitchFamily="34" charset="0"/>
              <a:buChar char="•"/>
            </a:pPr>
            <a:r>
              <a:rPr lang="en-US" sz="1200" b="1" dirty="0">
                <a:solidFill>
                  <a:srgbClr val="1D1D1D"/>
                </a:solidFill>
                <a:latin typeface="Titillium Web" pitchFamily="34" charset="0"/>
                <a:ea typeface="Titillium Web" pitchFamily="34" charset="-122"/>
                <a:cs typeface="Titillium Web" pitchFamily="34" charset="-120"/>
              </a:rPr>
              <a:t>Q4</a:t>
            </a:r>
            <a:r>
              <a:rPr lang="en-US" sz="1200" dirty="0">
                <a:solidFill>
                  <a:srgbClr val="1D1D1D"/>
                </a:solidFill>
                <a:latin typeface="Titillium Web" pitchFamily="34" charset="0"/>
                <a:ea typeface="Titillium Web" pitchFamily="34" charset="-122"/>
                <a:cs typeface="Titillium Web" pitchFamily="34" charset="-120"/>
              </a:rPr>
              <a:t> optimizes IT and operational systems, completes a governance audit, and prepares investor readiness documents, culminating in a Year 1 performance report and Year 2 plan. </a:t>
            </a:r>
          </a:p>
          <a:p>
            <a:pPr marL="0" indent="0" algn="l">
              <a:lnSpc>
                <a:spcPts val="1600"/>
              </a:lnSpc>
              <a:spcBef>
                <a:spcPts val="600"/>
              </a:spcBef>
              <a:buNone/>
            </a:pPr>
            <a:r>
              <a:rPr lang="en-US" sz="1200" dirty="0">
                <a:solidFill>
                  <a:srgbClr val="1D1D1D"/>
                </a:solidFill>
                <a:latin typeface="Titillium Web" pitchFamily="34" charset="0"/>
                <a:ea typeface="Titillium Web" pitchFamily="34" charset="-122"/>
                <a:cs typeface="Titillium Web" pitchFamily="34" charset="-120"/>
              </a:rPr>
              <a:t>This approach ensures strong financial and digital systems, enhanced operations, governance, and market positioning for funder confidence.</a:t>
            </a:r>
          </a:p>
          <a:p>
            <a:pPr indent="0">
              <a:lnSpc>
                <a:spcPct val="79650"/>
              </a:lnSpc>
              <a:spcBef>
                <a:spcPts val="3000"/>
              </a:spcBef>
              <a:spcAft>
                <a:spcPts val="600"/>
              </a:spcAft>
              <a:buSzPct val="100000"/>
              <a:buNone/>
            </a:pPr>
            <a:r>
              <a:rPr lang="en-US" sz="2800" b="1" dirty="0">
                <a:solidFill>
                  <a:srgbClr val="1D1D1D"/>
                </a:solidFill>
                <a:latin typeface="Titillium Web" panose="00000500000000000000" pitchFamily="2" charset="0"/>
                <a:ea typeface="Sora" pitchFamily="34" charset="-122"/>
              </a:rPr>
              <a:t>Key Performance Indicators</a:t>
            </a:r>
          </a:p>
          <a:p>
            <a:pPr marL="0" indent="0" algn="l">
              <a:lnSpc>
                <a:spcPts val="1600"/>
              </a:lnSpc>
              <a:spcBef>
                <a:spcPts val="600"/>
              </a:spcBef>
              <a:buNone/>
            </a:pPr>
            <a:r>
              <a:rPr lang="en-US" sz="1200" b="1" dirty="0">
                <a:solidFill>
                  <a:srgbClr val="1D1D1D"/>
                </a:solidFill>
                <a:latin typeface="Titillium Web" pitchFamily="34" charset="0"/>
                <a:ea typeface="Titillium Web" pitchFamily="34" charset="-122"/>
                <a:cs typeface="Titillium Web" pitchFamily="34" charset="-120"/>
              </a:rPr>
              <a:t>Financial Position: </a:t>
            </a:r>
            <a:r>
              <a:rPr lang="en-US" sz="1200" dirty="0">
                <a:solidFill>
                  <a:srgbClr val="1D1D1D"/>
                </a:solidFill>
                <a:latin typeface="Titillium Web" pitchFamily="34" charset="0"/>
                <a:ea typeface="Titillium Web" pitchFamily="34" charset="-122"/>
                <a:cs typeface="Titillium Web" pitchFamily="34" charset="-120"/>
              </a:rPr>
              <a:t>Accounting system fully operational with 100% digital transactions and quarterly reports by year-end. </a:t>
            </a:r>
          </a:p>
          <a:p>
            <a:pPr marL="0" indent="0" algn="l">
              <a:lnSpc>
                <a:spcPts val="1600"/>
              </a:lnSpc>
              <a:spcBef>
                <a:spcPts val="600"/>
              </a:spcBef>
              <a:buNone/>
            </a:pPr>
            <a:r>
              <a:rPr lang="en-US" sz="1200" b="1" dirty="0">
                <a:solidFill>
                  <a:srgbClr val="1D1D1D"/>
                </a:solidFill>
                <a:latin typeface="Titillium Web" pitchFamily="34" charset="0"/>
                <a:ea typeface="Titillium Web" pitchFamily="34" charset="-122"/>
                <a:cs typeface="Titillium Web" pitchFamily="34" charset="-120"/>
              </a:rPr>
              <a:t>IT Infrastructure: </a:t>
            </a:r>
            <a:r>
              <a:rPr lang="en-US" sz="1200" dirty="0">
                <a:solidFill>
                  <a:srgbClr val="1D1D1D"/>
                </a:solidFill>
                <a:latin typeface="Titillium Web" pitchFamily="34" charset="0"/>
                <a:ea typeface="Titillium Web" pitchFamily="34" charset="-122"/>
                <a:cs typeface="Titillium Web" pitchFamily="34" charset="-120"/>
              </a:rPr>
              <a:t>Microsoft 365, CRM, and project management tools in use by Q2 with 80% staff trained. </a:t>
            </a:r>
          </a:p>
          <a:p>
            <a:pPr marL="0" indent="0" algn="l">
              <a:lnSpc>
                <a:spcPts val="1600"/>
              </a:lnSpc>
              <a:spcBef>
                <a:spcPts val="600"/>
              </a:spcBef>
              <a:buNone/>
            </a:pPr>
            <a:r>
              <a:rPr lang="en-US" sz="1200" b="1" dirty="0">
                <a:solidFill>
                  <a:srgbClr val="1D1D1D"/>
                </a:solidFill>
                <a:latin typeface="Titillium Web" pitchFamily="34" charset="0"/>
                <a:ea typeface="Titillium Web" pitchFamily="34" charset="-122"/>
                <a:cs typeface="Titillium Web" pitchFamily="34" charset="-120"/>
              </a:rPr>
              <a:t>Operational Capacity: </a:t>
            </a:r>
            <a:r>
              <a:rPr lang="en-US" sz="1200" dirty="0">
                <a:solidFill>
                  <a:srgbClr val="1D1D1D"/>
                </a:solidFill>
                <a:latin typeface="Titillium Web" pitchFamily="34" charset="0"/>
                <a:ea typeface="Titillium Web" pitchFamily="34" charset="-122"/>
                <a:cs typeface="Titillium Web" pitchFamily="34" charset="-120"/>
              </a:rPr>
              <a:t>SOPs applied to 90% of projects and HR system with biannual reviews established. </a:t>
            </a:r>
          </a:p>
          <a:p>
            <a:pPr marL="0" indent="0" algn="l">
              <a:lnSpc>
                <a:spcPts val="1600"/>
              </a:lnSpc>
              <a:spcBef>
                <a:spcPts val="600"/>
              </a:spcBef>
              <a:buNone/>
            </a:pPr>
            <a:r>
              <a:rPr lang="en-US" sz="1200" b="1" dirty="0">
                <a:solidFill>
                  <a:srgbClr val="1D1D1D"/>
                </a:solidFill>
                <a:latin typeface="Titillium Web" pitchFamily="34" charset="0"/>
                <a:ea typeface="Titillium Web" pitchFamily="34" charset="-122"/>
                <a:cs typeface="Titillium Web" pitchFamily="34" charset="-120"/>
              </a:rPr>
              <a:t>Market Position: </a:t>
            </a:r>
            <a:r>
              <a:rPr lang="en-US" sz="1200" dirty="0">
                <a:solidFill>
                  <a:srgbClr val="1D1D1D"/>
                </a:solidFill>
                <a:latin typeface="Titillium Web" pitchFamily="34" charset="0"/>
                <a:ea typeface="Titillium Web" pitchFamily="34" charset="-122"/>
                <a:cs typeface="Titillium Web" pitchFamily="34" charset="-120"/>
              </a:rPr>
              <a:t>Two digital marketing campaigns launched, expanding client base by 20% with ≥85% satisfaction rating. </a:t>
            </a:r>
          </a:p>
          <a:p>
            <a:pPr marL="0" indent="0" algn="l">
              <a:lnSpc>
                <a:spcPts val="1600"/>
              </a:lnSpc>
              <a:spcBef>
                <a:spcPts val="600"/>
              </a:spcBef>
              <a:buNone/>
            </a:pPr>
            <a:r>
              <a:rPr lang="en-US" sz="1200" b="1" dirty="0">
                <a:solidFill>
                  <a:srgbClr val="1D1D1D"/>
                </a:solidFill>
                <a:latin typeface="Titillium Web" pitchFamily="34" charset="0"/>
                <a:ea typeface="Titillium Web" pitchFamily="34" charset="-122"/>
                <a:cs typeface="Titillium Web" pitchFamily="34" charset="-120"/>
              </a:rPr>
              <a:t>Governance: </a:t>
            </a:r>
            <a:r>
              <a:rPr lang="en-US" sz="1200" dirty="0">
                <a:solidFill>
                  <a:srgbClr val="1D1D1D"/>
                </a:solidFill>
                <a:latin typeface="Titillium Web" pitchFamily="34" charset="0"/>
                <a:ea typeface="Titillium Web" pitchFamily="34" charset="-122"/>
                <a:cs typeface="Titillium Web" pitchFamily="34" charset="-120"/>
              </a:rPr>
              <a:t>Policies documented, compliance audit completed by Q4, and quarterly board meetings established.</a:t>
            </a:r>
          </a:p>
        </p:txBody>
      </p:sp>
      <p:sp>
        <p:nvSpPr>
          <p:cNvPr id="10" name="Text 2">
            <a:extLst>
              <a:ext uri="{FF2B5EF4-FFF2-40B4-BE49-F238E27FC236}">
                <a16:creationId xmlns:a16="http://schemas.microsoft.com/office/drawing/2014/main" id="{F8E90093-D94A-39D6-3880-17C215D6355E}"/>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02C05FCE-0F8E-06D3-4E35-EAEBF07FDA71}"/>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2" name="Text 4">
            <a:extLst>
              <a:ext uri="{FF2B5EF4-FFF2-40B4-BE49-F238E27FC236}">
                <a16:creationId xmlns:a16="http://schemas.microsoft.com/office/drawing/2014/main" id="{DB569DD8-92C1-931E-C7E8-E8B7F22EC6CE}"/>
              </a:ext>
            </a:extLst>
          </p:cNvPr>
          <p:cNvSpPr/>
          <p:nvPr/>
        </p:nvSpPr>
        <p:spPr>
          <a:xfrm>
            <a:off x="7223206" y="9559385"/>
            <a:ext cx="228600" cy="180975"/>
          </a:xfrm>
          <a:prstGeom prst="rect">
            <a:avLst/>
          </a:prstGeom>
          <a:noFill/>
          <a:ln/>
        </p:spPr>
        <p:txBody>
          <a:bodyPr wrap="square" lIns="0" tIns="0" rIns="0" bIns="0" rtlCol="0" anchor="ctr"/>
          <a:lstStyle/>
          <a:p>
            <a:pPr marL="0" indent="0" algn="l">
              <a:lnSpc>
                <a:spcPct val="79650"/>
              </a:lnSpc>
              <a:buNone/>
            </a:pPr>
            <a:endParaRPr lang="en-US" sz="1000" b="1" dirty="0">
              <a:latin typeface="Titillium Web" panose="00000500000000000000" pitchFamily="2" charset="0"/>
            </a:endParaRPr>
          </a:p>
        </p:txBody>
      </p:sp>
      <p:sp>
        <p:nvSpPr>
          <p:cNvPr id="13" name="Text 5">
            <a:extLst>
              <a:ext uri="{FF2B5EF4-FFF2-40B4-BE49-F238E27FC236}">
                <a16:creationId xmlns:a16="http://schemas.microsoft.com/office/drawing/2014/main" id="{DAB0B447-2BEB-F214-5CD2-F405299AD59D}"/>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02A37540-8D56-F234-B173-B9F1FC4C3C52}"/>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4B30AB99-8C76-5C5D-0283-8E4DBEA58F74}"/>
              </a:ext>
            </a:extLst>
          </p:cNvPr>
          <p:cNvGrpSpPr/>
          <p:nvPr/>
        </p:nvGrpSpPr>
        <p:grpSpPr>
          <a:xfrm>
            <a:off x="5999045" y="7407697"/>
            <a:ext cx="1314450" cy="1449210"/>
            <a:chOff x="5999045" y="7407697"/>
            <a:chExt cx="1314450" cy="1449210"/>
          </a:xfrm>
        </p:grpSpPr>
        <p:sp>
          <p:nvSpPr>
            <p:cNvPr id="16" name="Text 4">
              <a:extLst>
                <a:ext uri="{FF2B5EF4-FFF2-40B4-BE49-F238E27FC236}">
                  <a16:creationId xmlns:a16="http://schemas.microsoft.com/office/drawing/2014/main" id="{FB600C2C-D41D-BB72-E4F3-1F947C8554C1}"/>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1A19D34A-72FF-3A8D-2BBE-9F5FBC10AC81}"/>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2" name="Group 1">
            <a:extLst>
              <a:ext uri="{FF2B5EF4-FFF2-40B4-BE49-F238E27FC236}">
                <a16:creationId xmlns:a16="http://schemas.microsoft.com/office/drawing/2014/main" id="{17F48588-0534-3F20-25D5-74100C172956}"/>
              </a:ext>
            </a:extLst>
          </p:cNvPr>
          <p:cNvGrpSpPr/>
          <p:nvPr/>
        </p:nvGrpSpPr>
        <p:grpSpPr>
          <a:xfrm>
            <a:off x="5657974" y="1412484"/>
            <a:ext cx="1382886" cy="1387866"/>
            <a:chOff x="5591781" y="1412484"/>
            <a:chExt cx="1382886" cy="1387866"/>
          </a:xfrm>
        </p:grpSpPr>
        <p:sp>
          <p:nvSpPr>
            <p:cNvPr id="6" name="Rectangle 5">
              <a:extLst>
                <a:ext uri="{FF2B5EF4-FFF2-40B4-BE49-F238E27FC236}">
                  <a16:creationId xmlns:a16="http://schemas.microsoft.com/office/drawing/2014/main" id="{E4CA19D8-586E-5936-C933-10E3201F699C}"/>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7" name="Picture 6">
              <a:extLst>
                <a:ext uri="{FF2B5EF4-FFF2-40B4-BE49-F238E27FC236}">
                  <a16:creationId xmlns:a16="http://schemas.microsoft.com/office/drawing/2014/main" id="{0A40925A-989C-D76F-1B48-A8EDE670328C}"/>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5" name="Rectangle 14">
              <a:extLst>
                <a:ext uri="{FF2B5EF4-FFF2-40B4-BE49-F238E27FC236}">
                  <a16:creationId xmlns:a16="http://schemas.microsoft.com/office/drawing/2014/main" id="{97FA4FD9-5BFA-6659-9E78-696D2BF6AC23}"/>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Tree>
    <p:extLst>
      <p:ext uri="{BB962C8B-B14F-4D97-AF65-F5344CB8AC3E}">
        <p14:creationId xmlns:p14="http://schemas.microsoft.com/office/powerpoint/2010/main" val="2800048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426C58-3E3E-2363-AF64-5AF157C01CD4}"/>
            </a:ext>
          </a:extLst>
        </p:cNvPr>
        <p:cNvGrpSpPr/>
        <p:nvPr/>
      </p:nvGrpSpPr>
      <p:grpSpPr>
        <a:xfrm>
          <a:off x="0" y="0"/>
          <a:ext cx="0" cy="0"/>
          <a:chOff x="0" y="0"/>
          <a:chExt cx="0" cy="0"/>
        </a:xfrm>
      </p:grpSpPr>
      <p:pic>
        <p:nvPicPr>
          <p:cNvPr id="2" name="Image 3">
            <a:extLst>
              <a:ext uri="{FF2B5EF4-FFF2-40B4-BE49-F238E27FC236}">
                <a16:creationId xmlns:a16="http://schemas.microsoft.com/office/drawing/2014/main" id="{AA4576C0-2235-29B3-0A64-6647AFC60631}"/>
              </a:ext>
            </a:extLst>
          </p:cNvPr>
          <p:cNvPicPr>
            <a:picLocks noChangeAspect="1"/>
          </p:cNvPicPr>
          <p:nvPr/>
        </p:nvPicPr>
        <p:blipFill>
          <a:blip r:embed="rId3"/>
          <a:srcRect/>
          <a:stretch/>
        </p:blipFill>
        <p:spPr>
          <a:xfrm>
            <a:off x="0" y="4219574"/>
            <a:ext cx="7772400" cy="4108333"/>
          </a:xfrm>
          <a:prstGeom prst="rect">
            <a:avLst/>
          </a:prstGeom>
        </p:spPr>
      </p:pic>
      <p:sp>
        <p:nvSpPr>
          <p:cNvPr id="22" name="Rectangle 21">
            <a:extLst>
              <a:ext uri="{FF2B5EF4-FFF2-40B4-BE49-F238E27FC236}">
                <a16:creationId xmlns:a16="http://schemas.microsoft.com/office/drawing/2014/main" id="{2CA5EFDD-C452-BADB-6532-122AB442112E}"/>
              </a:ext>
            </a:extLst>
          </p:cNvPr>
          <p:cNvSpPr/>
          <p:nvPr/>
        </p:nvSpPr>
        <p:spPr>
          <a:xfrm>
            <a:off x="214856" y="865637"/>
            <a:ext cx="585961" cy="1895475"/>
          </a:xfrm>
          <a:prstGeom prst="rect">
            <a:avLst/>
          </a:prstGeom>
          <a:solidFill>
            <a:schemeClr val="bg1">
              <a:lumMod val="6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6" name="Image 4" descr="preencoded.png">
            <a:extLst>
              <a:ext uri="{FF2B5EF4-FFF2-40B4-BE49-F238E27FC236}">
                <a16:creationId xmlns:a16="http://schemas.microsoft.com/office/drawing/2014/main" id="{BE8F0A45-0F90-8C56-5FDA-8D37E91373C1}"/>
              </a:ext>
            </a:extLst>
          </p:cNvPr>
          <p:cNvPicPr>
            <a:picLocks noChangeAspect="1"/>
          </p:cNvPicPr>
          <p:nvPr/>
        </p:nvPicPr>
        <p:blipFill>
          <a:blip r:embed="rId4"/>
          <a:stretch>
            <a:fillRect/>
          </a:stretch>
        </p:blipFill>
        <p:spPr>
          <a:xfrm>
            <a:off x="4707629" y="6575308"/>
            <a:ext cx="1907722" cy="1907722"/>
          </a:xfrm>
          <a:prstGeom prst="rect">
            <a:avLst/>
          </a:prstGeom>
        </p:spPr>
      </p:pic>
      <p:pic>
        <p:nvPicPr>
          <p:cNvPr id="7" name="Image 5" descr="preencoded.png">
            <a:extLst>
              <a:ext uri="{FF2B5EF4-FFF2-40B4-BE49-F238E27FC236}">
                <a16:creationId xmlns:a16="http://schemas.microsoft.com/office/drawing/2014/main" id="{3A837CF0-561C-CAAA-64E2-AF5605555B6B}"/>
              </a:ext>
            </a:extLst>
          </p:cNvPr>
          <p:cNvPicPr>
            <a:picLocks noChangeAspect="1"/>
          </p:cNvPicPr>
          <p:nvPr/>
        </p:nvPicPr>
        <p:blipFill>
          <a:blip r:embed="rId5"/>
          <a:stretch>
            <a:fillRect/>
          </a:stretch>
        </p:blipFill>
        <p:spPr>
          <a:xfrm>
            <a:off x="6607635" y="6575307"/>
            <a:ext cx="1171575" cy="1907723"/>
          </a:xfrm>
          <a:prstGeom prst="rect">
            <a:avLst/>
          </a:prstGeom>
        </p:spPr>
      </p:pic>
      <p:pic>
        <p:nvPicPr>
          <p:cNvPr id="8" name="Image 6" descr="preencoded.png">
            <a:extLst>
              <a:ext uri="{FF2B5EF4-FFF2-40B4-BE49-F238E27FC236}">
                <a16:creationId xmlns:a16="http://schemas.microsoft.com/office/drawing/2014/main" id="{4D182FA6-CA40-F93A-40AB-EF2F39843B8E}"/>
              </a:ext>
            </a:extLst>
          </p:cNvPr>
          <p:cNvPicPr>
            <a:picLocks noChangeAspect="1"/>
          </p:cNvPicPr>
          <p:nvPr/>
        </p:nvPicPr>
        <p:blipFill>
          <a:blip r:embed="rId6"/>
          <a:stretch>
            <a:fillRect/>
          </a:stretch>
        </p:blipFill>
        <p:spPr>
          <a:xfrm>
            <a:off x="551487" y="9286170"/>
            <a:ext cx="6652174" cy="190500"/>
          </a:xfrm>
          <a:prstGeom prst="rect">
            <a:avLst/>
          </a:prstGeom>
        </p:spPr>
      </p:pic>
      <p:sp>
        <p:nvSpPr>
          <p:cNvPr id="14" name="Text 0">
            <a:extLst>
              <a:ext uri="{FF2B5EF4-FFF2-40B4-BE49-F238E27FC236}">
                <a16:creationId xmlns:a16="http://schemas.microsoft.com/office/drawing/2014/main" id="{7217253A-99D0-6BF4-4219-78B846DF6532}"/>
              </a:ext>
            </a:extLst>
          </p:cNvPr>
          <p:cNvSpPr/>
          <p:nvPr/>
        </p:nvSpPr>
        <p:spPr>
          <a:xfrm>
            <a:off x="1252713" y="1042807"/>
            <a:ext cx="4641947" cy="1028700"/>
          </a:xfrm>
          <a:prstGeom prst="rect">
            <a:avLst/>
          </a:prstGeom>
          <a:noFill/>
          <a:ln/>
        </p:spPr>
        <p:txBody>
          <a:bodyPr wrap="square" lIns="0" tIns="0" rIns="0" bIns="0" rtlCol="0" anchor="ctr"/>
          <a:lstStyle/>
          <a:p>
            <a:pPr lvl="1">
              <a:lnSpc>
                <a:spcPts val="7500"/>
              </a:lnSpc>
              <a:buSzPct val="100000"/>
            </a:pPr>
            <a:r>
              <a:rPr lang="en-US" sz="4400" b="1" dirty="0">
                <a:solidFill>
                  <a:srgbClr val="1D1D1D"/>
                </a:solidFill>
                <a:latin typeface="Titillium Web" panose="00000500000000000000" pitchFamily="2" charset="0"/>
                <a:ea typeface="Sora" pitchFamily="34" charset="-122"/>
                <a:cs typeface="Sora" pitchFamily="34" charset="-120"/>
              </a:rPr>
              <a:t>SECTION 1</a:t>
            </a:r>
          </a:p>
          <a:p>
            <a:pPr lvl="1">
              <a:lnSpc>
                <a:spcPct val="70000"/>
              </a:lnSpc>
              <a:buSzPct val="100000"/>
            </a:pPr>
            <a:r>
              <a:rPr lang="en-US" sz="3375" b="1" dirty="0">
                <a:solidFill>
                  <a:schemeClr val="tx1">
                    <a:lumMod val="50000"/>
                    <a:lumOff val="50000"/>
                  </a:schemeClr>
                </a:solidFill>
                <a:latin typeface="Titillium Web" panose="00000500000000000000" pitchFamily="2" charset="0"/>
                <a:ea typeface="Sora" pitchFamily="34" charset="-122"/>
              </a:rPr>
              <a:t>Introduction</a:t>
            </a:r>
            <a:endParaRPr lang="en-US" sz="3375" dirty="0">
              <a:solidFill>
                <a:schemeClr val="tx1">
                  <a:lumMod val="50000"/>
                  <a:lumOff val="50000"/>
                </a:schemeClr>
              </a:solidFill>
              <a:latin typeface="Titillium Web" panose="00000500000000000000" pitchFamily="2" charset="0"/>
            </a:endParaRPr>
          </a:p>
        </p:txBody>
      </p:sp>
      <p:sp>
        <p:nvSpPr>
          <p:cNvPr id="23" name="Rectangle 22">
            <a:extLst>
              <a:ext uri="{FF2B5EF4-FFF2-40B4-BE49-F238E27FC236}">
                <a16:creationId xmlns:a16="http://schemas.microsoft.com/office/drawing/2014/main" id="{ADB68AC7-BA9E-F01D-BCE1-33A19A76631D}"/>
              </a:ext>
            </a:extLst>
          </p:cNvPr>
          <p:cNvSpPr/>
          <p:nvPr/>
        </p:nvSpPr>
        <p:spPr>
          <a:xfrm>
            <a:off x="214856" y="865637"/>
            <a:ext cx="585961" cy="1895475"/>
          </a:xfrm>
          <a:prstGeom prst="rect">
            <a:avLst/>
          </a:prstGeom>
          <a:no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21" name="Rectangle 20">
            <a:extLst>
              <a:ext uri="{FF2B5EF4-FFF2-40B4-BE49-F238E27FC236}">
                <a16:creationId xmlns:a16="http://schemas.microsoft.com/office/drawing/2014/main" id="{81410AA3-89A7-3227-628C-DBD582D398E3}"/>
              </a:ext>
            </a:extLst>
          </p:cNvPr>
          <p:cNvSpPr/>
          <p:nvPr/>
        </p:nvSpPr>
        <p:spPr>
          <a:xfrm>
            <a:off x="214856" y="865637"/>
            <a:ext cx="1054386" cy="1416053"/>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3" name="Text 4">
            <a:extLst>
              <a:ext uri="{FF2B5EF4-FFF2-40B4-BE49-F238E27FC236}">
                <a16:creationId xmlns:a16="http://schemas.microsoft.com/office/drawing/2014/main" id="{95AB0FBA-B8EE-8B65-3284-5B30414CC084}"/>
              </a:ext>
            </a:extLst>
          </p:cNvPr>
          <p:cNvSpPr/>
          <p:nvPr/>
        </p:nvSpPr>
        <p:spPr>
          <a:xfrm>
            <a:off x="4362917" y="8902446"/>
            <a:ext cx="2838450" cy="228600"/>
          </a:xfrm>
          <a:prstGeom prst="rect">
            <a:avLst/>
          </a:prstGeom>
          <a:noFill/>
          <a:ln/>
        </p:spPr>
        <p:txBody>
          <a:bodyPr wrap="square" lIns="0" tIns="0" rIns="0" bIns="0" rtlCol="0" anchor="ctr"/>
          <a:lstStyle/>
          <a:p>
            <a:pPr marL="0" indent="0" algn="r">
              <a:lnSpc>
                <a:spcPct val="99141"/>
              </a:lnSpc>
              <a:buNone/>
            </a:pPr>
            <a:r>
              <a:rPr lang="en-US" sz="1200" dirty="0">
                <a:solidFill>
                  <a:srgbClr val="000000"/>
                </a:solidFill>
                <a:latin typeface="Arimo" pitchFamily="34" charset="0"/>
                <a:ea typeface="Arimo" pitchFamily="34" charset="-122"/>
              </a:rPr>
              <a:t> ntombilebo@gmail.com</a:t>
            </a:r>
            <a:endParaRPr lang="en-US" sz="1200" dirty="0"/>
          </a:p>
        </p:txBody>
      </p:sp>
    </p:spTree>
    <p:extLst>
      <p:ext uri="{BB962C8B-B14F-4D97-AF65-F5344CB8AC3E}">
        <p14:creationId xmlns:p14="http://schemas.microsoft.com/office/powerpoint/2010/main" val="39917095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D452F9-9B62-8C4C-8B08-2D8DCF09D4F6}"/>
            </a:ext>
          </a:extLst>
        </p:cNvPr>
        <p:cNvGrpSpPr/>
        <p:nvPr/>
      </p:nvGrpSpPr>
      <p:grpSpPr>
        <a:xfrm>
          <a:off x="0" y="0"/>
          <a:ext cx="0" cy="0"/>
          <a:chOff x="0" y="0"/>
          <a:chExt cx="0" cy="0"/>
        </a:xfrm>
      </p:grpSpPr>
      <p:pic>
        <p:nvPicPr>
          <p:cNvPr id="5" name="Image 3" descr="preencoded.png">
            <a:extLst>
              <a:ext uri="{FF2B5EF4-FFF2-40B4-BE49-F238E27FC236}">
                <a16:creationId xmlns:a16="http://schemas.microsoft.com/office/drawing/2014/main" id="{1BEB84D4-317F-ADCE-0A6F-CF528BE369D9}"/>
              </a:ext>
            </a:extLst>
          </p:cNvPr>
          <p:cNvPicPr>
            <a:picLocks noChangeAspect="1"/>
          </p:cNvPicPr>
          <p:nvPr/>
        </p:nvPicPr>
        <p:blipFill>
          <a:blip r:embed="rId3"/>
          <a:stretch>
            <a:fillRect/>
          </a:stretch>
        </p:blipFill>
        <p:spPr>
          <a:xfrm>
            <a:off x="796962" y="919932"/>
            <a:ext cx="6177705" cy="190500"/>
          </a:xfrm>
          <a:prstGeom prst="rect">
            <a:avLst/>
          </a:prstGeom>
        </p:spPr>
      </p:pic>
      <p:sp>
        <p:nvSpPr>
          <p:cNvPr id="8" name="Text 0">
            <a:extLst>
              <a:ext uri="{FF2B5EF4-FFF2-40B4-BE49-F238E27FC236}">
                <a16:creationId xmlns:a16="http://schemas.microsoft.com/office/drawing/2014/main" id="{29150310-F2A5-FDA0-1383-99C7CD0DC438}"/>
              </a:ext>
            </a:extLst>
          </p:cNvPr>
          <p:cNvSpPr/>
          <p:nvPr/>
        </p:nvSpPr>
        <p:spPr>
          <a:xfrm>
            <a:off x="807232" y="1836522"/>
            <a:ext cx="4641109" cy="555774"/>
          </a:xfrm>
          <a:prstGeom prst="rect">
            <a:avLst/>
          </a:prstGeom>
          <a:noFill/>
          <a:ln/>
        </p:spPr>
        <p:txBody>
          <a:bodyPr wrap="square" lIns="0" tIns="0" rIns="0" bIns="0" rtlCol="0" anchor="ctr"/>
          <a:lstStyle/>
          <a:p>
            <a:pPr algn="l">
              <a:lnSpc>
                <a:spcPct val="79650"/>
              </a:lnSpc>
              <a:buSzPct val="100000"/>
            </a:pPr>
            <a:r>
              <a:rPr lang="en-US" sz="2800" b="1" dirty="0">
                <a:solidFill>
                  <a:srgbClr val="1D1D1D"/>
                </a:solidFill>
                <a:latin typeface="Titillium Web" panose="00000500000000000000" pitchFamily="2" charset="0"/>
                <a:ea typeface="Sora" pitchFamily="34" charset="-122"/>
                <a:cs typeface="Sora" pitchFamily="34" charset="-120"/>
              </a:rPr>
              <a:t>1.1 Introduction</a:t>
            </a:r>
            <a:endParaRPr lang="en-US" sz="2800" dirty="0">
              <a:latin typeface="Titillium Web" panose="00000500000000000000" pitchFamily="2" charset="0"/>
            </a:endParaRPr>
          </a:p>
        </p:txBody>
      </p:sp>
      <p:sp>
        <p:nvSpPr>
          <p:cNvPr id="9" name="Text 1">
            <a:extLst>
              <a:ext uri="{FF2B5EF4-FFF2-40B4-BE49-F238E27FC236}">
                <a16:creationId xmlns:a16="http://schemas.microsoft.com/office/drawing/2014/main" id="{B25C4D41-5EE3-CB37-19BA-9BD324853851}"/>
              </a:ext>
            </a:extLst>
          </p:cNvPr>
          <p:cNvSpPr/>
          <p:nvPr/>
        </p:nvSpPr>
        <p:spPr>
          <a:xfrm>
            <a:off x="873162" y="2474865"/>
            <a:ext cx="4784812" cy="7084520"/>
          </a:xfrm>
          <a:prstGeom prst="rect">
            <a:avLst/>
          </a:prstGeom>
          <a:noFill/>
          <a:ln/>
        </p:spPr>
        <p:txBody>
          <a:bodyPr wrap="square" lIns="0" tIns="0" rIns="0" bIns="0" rtlCol="0" anchor="ctr"/>
          <a:lstStyle/>
          <a:p>
            <a:pPr>
              <a:lnSpc>
                <a:spcPts val="1600"/>
              </a:lnSpc>
              <a:spcBef>
                <a:spcPts val="1200"/>
              </a:spcBef>
              <a:spcAft>
                <a:spcPts val="600"/>
              </a:spcAft>
            </a:pPr>
            <a:r>
              <a:rPr lang="en-US" sz="1200" dirty="0" err="1">
                <a:solidFill>
                  <a:srgbClr val="1D1D1D"/>
                </a:solidFill>
                <a:latin typeface="Titillium Web" pitchFamily="34" charset="0"/>
                <a:ea typeface="Titillium Web" pitchFamily="34" charset="-122"/>
                <a:cs typeface="Titillium Web" pitchFamily="34" charset="-120"/>
              </a:rPr>
              <a:t>Impilo</a:t>
            </a:r>
            <a:r>
              <a:rPr lang="en-US" sz="1200" dirty="0">
                <a:solidFill>
                  <a:srgbClr val="1D1D1D"/>
                </a:solidFill>
                <a:latin typeface="Titillium Web" pitchFamily="34" charset="0"/>
                <a:ea typeface="Titillium Web" pitchFamily="34" charset="-122"/>
                <a:cs typeface="Titillium Web" pitchFamily="34" charset="-120"/>
              </a:rPr>
              <a:t> </a:t>
            </a:r>
            <a:r>
              <a:rPr lang="en-US" sz="1200" dirty="0" err="1">
                <a:solidFill>
                  <a:srgbClr val="1D1D1D"/>
                </a:solidFill>
                <a:latin typeface="Titillium Web" pitchFamily="34" charset="0"/>
                <a:ea typeface="Titillium Web" pitchFamily="34" charset="-122"/>
                <a:cs typeface="Titillium Web" pitchFamily="34" charset="-120"/>
              </a:rPr>
              <a:t>Uyazenzela</a:t>
            </a:r>
            <a:r>
              <a:rPr lang="en-US" sz="1200" dirty="0">
                <a:solidFill>
                  <a:srgbClr val="1D1D1D"/>
                </a:solidFill>
                <a:latin typeface="Titillium Web" pitchFamily="34" charset="0"/>
                <a:ea typeface="Titillium Web" pitchFamily="34" charset="-122"/>
                <a:cs typeface="Titillium Web" pitchFamily="34" charset="-120"/>
              </a:rPr>
              <a:t> General Trading and Projects is a women-led construction and maintenance enterprise based in Bellville, Western Cape. Established to address the persistent challenges of poor workmanship, unreliable service delivery, and project delays that undermine client operations, the company has positioned itself as a quality-driven and empowerment-focused service provider. Its service offering covers a wide range of building maintenance solutions, including roofing, plumbing, electrical work, tiling, and general repairs, with a commitment to reliability and client satisfaction.</a:t>
            </a:r>
          </a:p>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The company’s strategic positioning is enhanced by its women-led ownership structure, which strengthens eligibility for government procurement opportunities under South Africa’s B-BBEE empowerment framework. This provides an important market advantage, particularly in public sector contracts where inclusivity and empowerment are key procurement priorities. At the same time, the business seeks to build credibility within the private sector by offering consistent, high-quality service delivery and competitive pricing models.</a:t>
            </a:r>
          </a:p>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The purpose of this Growth Plan is to establish a clear one-year roadmap that addresses institutional weaknesses while leveraging the company’s strengths. The plan draws from the findings of the As-Is Scenario Analysis, which highlighted underdeveloped financial systems, minimal IT infrastructure, informal operational practices, and the absence of structured governance. At the same time, the analysis confirmed that the company benefits from a strong empowerment identity, a comprehensive service portfolio, and a business plan that articulates long-term growth ambitions.</a:t>
            </a:r>
          </a:p>
          <a:p>
            <a:pPr>
              <a:lnSpc>
                <a:spcPts val="1600"/>
              </a:lnSpc>
              <a:spcBef>
                <a:spcPts val="1200"/>
              </a:spcBef>
              <a:spcAft>
                <a:spcPts val="600"/>
              </a:spcAft>
            </a:pPr>
            <a:r>
              <a:rPr lang="en-US" sz="1200" dirty="0">
                <a:solidFill>
                  <a:srgbClr val="1D1D1D"/>
                </a:solidFill>
                <a:latin typeface="Titillium Web" pitchFamily="34" charset="0"/>
                <a:ea typeface="Titillium Web" pitchFamily="34" charset="-122"/>
                <a:cs typeface="Titillium Web" pitchFamily="34" charset="-120"/>
              </a:rPr>
              <a:t>Guided by the Growth Plan Approach, this document identifies critical interventions across five domains — Financial Position, IT Infrastructure, Operational Capacity, Market Position, and Governance. Each intervention has been prioritized according to impact and importance, with costed budgets and timelines to ensure practical execution. </a:t>
            </a:r>
          </a:p>
        </p:txBody>
      </p:sp>
      <p:sp>
        <p:nvSpPr>
          <p:cNvPr id="10" name="Text 2">
            <a:extLst>
              <a:ext uri="{FF2B5EF4-FFF2-40B4-BE49-F238E27FC236}">
                <a16:creationId xmlns:a16="http://schemas.microsoft.com/office/drawing/2014/main" id="{7BAA1A1C-9971-F860-C722-068E60E07388}"/>
              </a:ext>
            </a:extLst>
          </p:cNvPr>
          <p:cNvSpPr/>
          <p:nvPr/>
        </p:nvSpPr>
        <p:spPr>
          <a:xfrm>
            <a:off x="5187639" y="677036"/>
            <a:ext cx="1771650" cy="209550"/>
          </a:xfrm>
          <a:prstGeom prst="rect">
            <a:avLst/>
          </a:prstGeom>
          <a:noFill/>
          <a:ln/>
        </p:spPr>
        <p:txBody>
          <a:bodyPr wrap="square" lIns="0" tIns="0" rIns="0" bIns="0" rtlCol="0" anchor="ctr"/>
          <a:lstStyle/>
          <a:p>
            <a:pPr marL="0" indent="0" algn="r">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August 2025</a:t>
            </a:r>
            <a:endParaRPr lang="en-US" sz="1350" dirty="0"/>
          </a:p>
        </p:txBody>
      </p:sp>
      <p:sp>
        <p:nvSpPr>
          <p:cNvPr id="11" name="Text 3">
            <a:extLst>
              <a:ext uri="{FF2B5EF4-FFF2-40B4-BE49-F238E27FC236}">
                <a16:creationId xmlns:a16="http://schemas.microsoft.com/office/drawing/2014/main" id="{C98E555A-AFDA-CB27-DE86-5B951C4E8813}"/>
              </a:ext>
            </a:extLst>
          </p:cNvPr>
          <p:cNvSpPr/>
          <p:nvPr/>
        </p:nvSpPr>
        <p:spPr>
          <a:xfrm>
            <a:off x="2694708" y="7363872"/>
            <a:ext cx="4514850" cy="2286000"/>
          </a:xfrm>
          <a:prstGeom prst="rect">
            <a:avLst/>
          </a:prstGeom>
          <a:noFill/>
          <a:ln/>
        </p:spPr>
        <p:txBody>
          <a:bodyPr wrap="square" lIns="0" tIns="0" rIns="0" bIns="0" rtlCol="0" anchor="ctr"/>
          <a:lstStyle/>
          <a:p>
            <a:pPr marL="0" indent="0" algn="l">
              <a:lnSpc>
                <a:spcPct val="105600"/>
              </a:lnSpc>
              <a:buNone/>
            </a:pPr>
            <a:endParaRPr lang="en-US" sz="1050" dirty="0"/>
          </a:p>
        </p:txBody>
      </p:sp>
      <p:sp>
        <p:nvSpPr>
          <p:cNvPr id="13" name="Text 5">
            <a:extLst>
              <a:ext uri="{FF2B5EF4-FFF2-40B4-BE49-F238E27FC236}">
                <a16:creationId xmlns:a16="http://schemas.microsoft.com/office/drawing/2014/main" id="{07891175-4D29-CE97-AE24-48E850117358}"/>
              </a:ext>
            </a:extLst>
          </p:cNvPr>
          <p:cNvSpPr/>
          <p:nvPr/>
        </p:nvSpPr>
        <p:spPr>
          <a:xfrm>
            <a:off x="807232" y="677036"/>
            <a:ext cx="2705100" cy="209550"/>
          </a:xfrm>
          <a:prstGeom prst="rect">
            <a:avLst/>
          </a:prstGeom>
          <a:noFill/>
          <a:ln/>
        </p:spPr>
        <p:txBody>
          <a:bodyPr wrap="square" lIns="0" tIns="0" rIns="0" bIns="0" rtlCol="0" anchor="ctr"/>
          <a:lstStyle/>
          <a:p>
            <a:pPr marL="0" indent="0" algn="l">
              <a:lnSpc>
                <a:spcPct val="79650"/>
              </a:lnSpc>
              <a:buNone/>
            </a:pPr>
            <a:r>
              <a:rPr lang="en-US" sz="1350" i="1" dirty="0">
                <a:solidFill>
                  <a:srgbClr val="1D1D1D"/>
                </a:solidFill>
                <a:latin typeface="Titillium Web" pitchFamily="34" charset="0"/>
                <a:ea typeface="Titillium Web" pitchFamily="34" charset="-122"/>
                <a:cs typeface="Titillium Web" pitchFamily="34" charset="-120"/>
              </a:rPr>
              <a:t>Growth Plan Analysis</a:t>
            </a:r>
            <a:endParaRPr lang="en-US" sz="1350" dirty="0"/>
          </a:p>
        </p:txBody>
      </p:sp>
      <p:sp>
        <p:nvSpPr>
          <p:cNvPr id="14" name="Text 6">
            <a:extLst>
              <a:ext uri="{FF2B5EF4-FFF2-40B4-BE49-F238E27FC236}">
                <a16:creationId xmlns:a16="http://schemas.microsoft.com/office/drawing/2014/main" id="{DFE172E2-3C52-54C7-08D7-D1A174B69DE9}"/>
              </a:ext>
            </a:extLst>
          </p:cNvPr>
          <p:cNvSpPr/>
          <p:nvPr/>
        </p:nvSpPr>
        <p:spPr>
          <a:xfrm>
            <a:off x="7505700" y="9829800"/>
            <a:ext cx="266700" cy="228600"/>
          </a:xfrm>
          <a:prstGeom prst="rect">
            <a:avLst/>
          </a:prstGeom>
          <a:noFill/>
          <a:ln/>
        </p:spPr>
        <p:txBody>
          <a:bodyPr wrap="square" lIns="0" tIns="0" rIns="0" bIns="0" rtlCol="0" anchor="ctr"/>
          <a:lstStyle/>
          <a:p>
            <a:pPr marL="0" indent="0" algn="ctr">
              <a:buNone/>
            </a:pPr>
            <a:r>
              <a:rPr lang="en-US" sz="1200" u="none" dirty="0">
                <a:solidFill>
                  <a:srgbClr val="FFFFFF"/>
                </a:solidFill>
                <a:uFill>
                  <a:solidFill>
                    <a:srgbClr val="FFFFFF"/>
                  </a:solidFill>
                </a:uFill>
                <a:latin typeface="Titillium Web" pitchFamily="34" charset="0"/>
                <a:ea typeface="Titillium Web" pitchFamily="34" charset="-122"/>
                <a:cs typeface="Titillium Web" pitchFamily="34" charset="-120"/>
              </a:rPr>
              <a:t>3</a:t>
            </a:r>
            <a:endParaRPr lang="en-US" sz="1200" dirty="0"/>
          </a:p>
        </p:txBody>
      </p:sp>
      <p:grpSp>
        <p:nvGrpSpPr>
          <p:cNvPr id="3" name="Group 2">
            <a:extLst>
              <a:ext uri="{FF2B5EF4-FFF2-40B4-BE49-F238E27FC236}">
                <a16:creationId xmlns:a16="http://schemas.microsoft.com/office/drawing/2014/main" id="{800955ED-B768-BE8A-AEFE-F4FFA0A36FDC}"/>
              </a:ext>
            </a:extLst>
          </p:cNvPr>
          <p:cNvGrpSpPr/>
          <p:nvPr/>
        </p:nvGrpSpPr>
        <p:grpSpPr>
          <a:xfrm>
            <a:off x="5999045" y="7407697"/>
            <a:ext cx="1314450" cy="1449210"/>
            <a:chOff x="5999045" y="7407697"/>
            <a:chExt cx="1314450" cy="1449210"/>
          </a:xfrm>
        </p:grpSpPr>
        <p:sp>
          <p:nvSpPr>
            <p:cNvPr id="16" name="Text 4">
              <a:extLst>
                <a:ext uri="{FF2B5EF4-FFF2-40B4-BE49-F238E27FC236}">
                  <a16:creationId xmlns:a16="http://schemas.microsoft.com/office/drawing/2014/main" id="{B9CECF4D-4790-FE04-E062-12E6F3E2D57F}"/>
                </a:ext>
              </a:extLst>
            </p:cNvPr>
            <p:cNvSpPr/>
            <p:nvPr/>
          </p:nvSpPr>
          <p:spPr>
            <a:xfrm>
              <a:off x="5999045" y="7942507"/>
              <a:ext cx="1314450" cy="914400"/>
            </a:xfrm>
            <a:prstGeom prst="rect">
              <a:avLst/>
            </a:prstGeom>
            <a:noFill/>
            <a:ln/>
          </p:spPr>
          <p:txBody>
            <a:bodyPr wrap="square" lIns="0" tIns="0" rIns="0" bIns="0" rtlCol="0" anchor="ctr"/>
            <a:lstStyle/>
            <a:p>
              <a:pPr marL="0" indent="0" algn="r">
                <a:lnSpc>
                  <a:spcPct val="105600"/>
                </a:lnSpc>
                <a:buNone/>
              </a:pPr>
              <a:r>
                <a:rPr lang="en-US" sz="1600" b="1" dirty="0">
                  <a:latin typeface="Poppins" pitchFamily="34" charset="0"/>
                  <a:ea typeface="Poppins" pitchFamily="34" charset="-122"/>
                  <a:cs typeface="Poppins" pitchFamily="34" charset="-120"/>
                </a:rPr>
                <a:t>Creating Value Together</a:t>
              </a:r>
              <a:endParaRPr lang="en-US" sz="1600" dirty="0"/>
            </a:p>
          </p:txBody>
        </p:sp>
        <p:pic>
          <p:nvPicPr>
            <p:cNvPr id="17" name="Image 4" descr="preencoded.png">
              <a:extLst>
                <a:ext uri="{FF2B5EF4-FFF2-40B4-BE49-F238E27FC236}">
                  <a16:creationId xmlns:a16="http://schemas.microsoft.com/office/drawing/2014/main" id="{9B236C23-F621-3F8D-447B-83E5227C16FD}"/>
                </a:ext>
              </a:extLst>
            </p:cNvPr>
            <p:cNvPicPr>
              <a:picLocks noChangeAspect="1"/>
            </p:cNvPicPr>
            <p:nvPr/>
          </p:nvPicPr>
          <p:blipFill>
            <a:blip r:embed="rId4"/>
            <a:stretch>
              <a:fillRect/>
            </a:stretch>
          </p:blipFill>
          <p:spPr>
            <a:xfrm>
              <a:off x="6799145" y="7407697"/>
              <a:ext cx="514350" cy="400050"/>
            </a:xfrm>
            <a:prstGeom prst="rect">
              <a:avLst/>
            </a:prstGeom>
          </p:spPr>
        </p:pic>
      </p:grpSp>
      <p:grpSp>
        <p:nvGrpSpPr>
          <p:cNvPr id="6" name="Group 5">
            <a:extLst>
              <a:ext uri="{FF2B5EF4-FFF2-40B4-BE49-F238E27FC236}">
                <a16:creationId xmlns:a16="http://schemas.microsoft.com/office/drawing/2014/main" id="{8EC3137F-217D-D694-899F-C749BFB7CE84}"/>
              </a:ext>
            </a:extLst>
          </p:cNvPr>
          <p:cNvGrpSpPr/>
          <p:nvPr/>
        </p:nvGrpSpPr>
        <p:grpSpPr>
          <a:xfrm>
            <a:off x="5657974" y="1412484"/>
            <a:ext cx="1382886" cy="1387866"/>
            <a:chOff x="5591781" y="1412484"/>
            <a:chExt cx="1382886" cy="1387866"/>
          </a:xfrm>
        </p:grpSpPr>
        <p:sp>
          <p:nvSpPr>
            <p:cNvPr id="7" name="Rectangle 6">
              <a:extLst>
                <a:ext uri="{FF2B5EF4-FFF2-40B4-BE49-F238E27FC236}">
                  <a16:creationId xmlns:a16="http://schemas.microsoft.com/office/drawing/2014/main" id="{8DAD5F28-0300-F19A-75F3-8FC7DA30A6E7}"/>
                </a:ext>
              </a:extLst>
            </p:cNvPr>
            <p:cNvSpPr/>
            <p:nvPr/>
          </p:nvSpPr>
          <p:spPr>
            <a:xfrm>
              <a:off x="6159500" y="1412484"/>
              <a:ext cx="815167" cy="1387866"/>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5" name="Picture 14">
              <a:extLst>
                <a:ext uri="{FF2B5EF4-FFF2-40B4-BE49-F238E27FC236}">
                  <a16:creationId xmlns:a16="http://schemas.microsoft.com/office/drawing/2014/main" id="{B7307698-7C4A-6AD0-48F5-6445C850530A}"/>
                </a:ext>
              </a:extLst>
            </p:cNvPr>
            <p:cNvPicPr>
              <a:picLocks noChangeAspect="1"/>
            </p:cNvPicPr>
            <p:nvPr/>
          </p:nvPicPr>
          <p:blipFill>
            <a:blip r:embed="rId5"/>
            <a:srcRect t="17079" b="17079"/>
            <a:stretch>
              <a:fillRect/>
            </a:stretch>
          </p:blipFill>
          <p:spPr>
            <a:xfrm>
              <a:off x="5591781" y="1712378"/>
              <a:ext cx="1158067" cy="762487"/>
            </a:xfrm>
            <a:prstGeom prst="rect">
              <a:avLst/>
            </a:prstGeom>
          </p:spPr>
        </p:pic>
        <p:sp>
          <p:nvSpPr>
            <p:cNvPr id="18" name="Rectangle 17">
              <a:extLst>
                <a:ext uri="{FF2B5EF4-FFF2-40B4-BE49-F238E27FC236}">
                  <a16:creationId xmlns:a16="http://schemas.microsoft.com/office/drawing/2014/main" id="{15B85B6D-85C7-304A-32ED-3B608AA666EB}"/>
                </a:ext>
              </a:extLst>
            </p:cNvPr>
            <p:cNvSpPr/>
            <p:nvPr/>
          </p:nvSpPr>
          <p:spPr>
            <a:xfrm>
              <a:off x="5591781" y="1712378"/>
              <a:ext cx="1158067" cy="762487"/>
            </a:xfrm>
            <a:prstGeom prst="rect">
              <a:avLst/>
            </a:prstGeom>
            <a:no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grpSp>
      <p:sp>
        <p:nvSpPr>
          <p:cNvPr id="23" name="Text 4">
            <a:extLst>
              <a:ext uri="{FF2B5EF4-FFF2-40B4-BE49-F238E27FC236}">
                <a16:creationId xmlns:a16="http://schemas.microsoft.com/office/drawing/2014/main" id="{32FA8D14-20DF-A0B6-DC8B-65E66E2F6FB4}"/>
              </a:ext>
            </a:extLst>
          </p:cNvPr>
          <p:cNvSpPr/>
          <p:nvPr/>
        </p:nvSpPr>
        <p:spPr>
          <a:xfrm>
            <a:off x="7223206" y="9559385"/>
            <a:ext cx="228600" cy="180975"/>
          </a:xfrm>
          <a:prstGeom prst="rect">
            <a:avLst/>
          </a:prstGeom>
          <a:noFill/>
          <a:ln/>
        </p:spPr>
        <p:txBody>
          <a:bodyPr wrap="square" lIns="0" tIns="0" rIns="0" bIns="0" rtlCol="0" anchor="ctr"/>
          <a:lstStyle/>
          <a:p>
            <a:pPr marL="0" indent="0" algn="l">
              <a:lnSpc>
                <a:spcPct val="79650"/>
              </a:lnSpc>
              <a:buNone/>
            </a:pPr>
            <a:r>
              <a:rPr lang="en-US" sz="1000" b="1" dirty="0">
                <a:solidFill>
                  <a:srgbClr val="2B2B35"/>
                </a:solidFill>
                <a:latin typeface="Titillium Web" panose="00000500000000000000" pitchFamily="2" charset="0"/>
              </a:rPr>
              <a:t>9</a:t>
            </a:r>
            <a:endParaRPr lang="en-US" sz="1000" b="1" dirty="0">
              <a:latin typeface="Titillium Web" panose="00000500000000000000" pitchFamily="2" charset="0"/>
            </a:endParaRPr>
          </a:p>
        </p:txBody>
      </p:sp>
      <p:sp>
        <p:nvSpPr>
          <p:cNvPr id="24" name="Flowchart: Connector 23">
            <a:extLst>
              <a:ext uri="{FF2B5EF4-FFF2-40B4-BE49-F238E27FC236}">
                <a16:creationId xmlns:a16="http://schemas.microsoft.com/office/drawing/2014/main" id="{97266BE8-0E88-D9FB-F8B8-852B5FC29BA2}"/>
              </a:ext>
            </a:extLst>
          </p:cNvPr>
          <p:cNvSpPr/>
          <p:nvPr/>
        </p:nvSpPr>
        <p:spPr>
          <a:xfrm>
            <a:off x="7024651" y="9391650"/>
            <a:ext cx="457200" cy="457200"/>
          </a:xfrm>
          <a:prstGeom prst="flowChartConnector">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spTree>
    <p:extLst>
      <p:ext uri="{BB962C8B-B14F-4D97-AF65-F5344CB8AC3E}">
        <p14:creationId xmlns:p14="http://schemas.microsoft.com/office/powerpoint/2010/main" val="6720850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5268</TotalTime>
  <Words>13887</Words>
  <Application>Microsoft Office PowerPoint</Application>
  <PresentationFormat>Custom</PresentationFormat>
  <Paragraphs>1073</Paragraphs>
  <Slides>69</Slides>
  <Notes>64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69</vt:i4>
      </vt:variant>
    </vt:vector>
  </HeadingPairs>
  <TitlesOfParts>
    <vt:vector size="74" baseType="lpstr">
      <vt:lpstr>Arial</vt:lpstr>
      <vt:lpstr>Arimo</vt:lpstr>
      <vt:lpstr>Poppins</vt:lpstr>
      <vt:lpstr>Titillium Web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dc:description/>
  <cp:lastModifiedBy>Newcayen Maluleke</cp:lastModifiedBy>
  <cp:revision>40</cp:revision>
  <dcterms:created xsi:type="dcterms:W3CDTF">2025-05-14T08:27:49Z</dcterms:created>
  <dcterms:modified xsi:type="dcterms:W3CDTF">2025-08-20T15:22:00Z</dcterms:modified>
</cp:coreProperties>
</file>